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56" r:id="rId2"/>
    <p:sldId id="297" r:id="rId3"/>
    <p:sldId id="681" r:id="rId4"/>
    <p:sldId id="682" r:id="rId5"/>
    <p:sldId id="683" r:id="rId6"/>
    <p:sldId id="298" r:id="rId7"/>
    <p:sldId id="299" r:id="rId8"/>
    <p:sldId id="337" r:id="rId9"/>
    <p:sldId id="300" r:id="rId10"/>
    <p:sldId id="335" r:id="rId11"/>
    <p:sldId id="301" r:id="rId12"/>
    <p:sldId id="336" r:id="rId13"/>
    <p:sldId id="302" r:id="rId14"/>
    <p:sldId id="303" r:id="rId15"/>
    <p:sldId id="304" r:id="rId16"/>
    <p:sldId id="308" r:id="rId17"/>
    <p:sldId id="309" r:id="rId18"/>
    <p:sldId id="310" r:id="rId19"/>
    <p:sldId id="338" r:id="rId20"/>
    <p:sldId id="311" r:id="rId21"/>
    <p:sldId id="312" r:id="rId22"/>
    <p:sldId id="313" r:id="rId23"/>
    <p:sldId id="314" r:id="rId24"/>
    <p:sldId id="315" r:id="rId25"/>
    <p:sldId id="680" r:id="rId26"/>
    <p:sldId id="317" r:id="rId27"/>
    <p:sldId id="318" r:id="rId28"/>
    <p:sldId id="322" r:id="rId29"/>
    <p:sldId id="323" r:id="rId30"/>
    <p:sldId id="324" r:id="rId31"/>
    <p:sldId id="325" r:id="rId32"/>
    <p:sldId id="326" r:id="rId33"/>
    <p:sldId id="327" r:id="rId34"/>
    <p:sldId id="328" r:id="rId35"/>
    <p:sldId id="330" r:id="rId36"/>
    <p:sldId id="329" r:id="rId37"/>
    <p:sldId id="665" r:id="rId38"/>
    <p:sldId id="344" r:id="rId39"/>
    <p:sldId id="687" r:id="rId40"/>
    <p:sldId id="684" r:id="rId41"/>
    <p:sldId id="688" r:id="rId42"/>
    <p:sldId id="689" r:id="rId43"/>
    <p:sldId id="686" r:id="rId44"/>
    <p:sldId id="677" r:id="rId45"/>
    <p:sldId id="268" r:id="rId46"/>
    <p:sldId id="670" r:id="rId47"/>
    <p:sldId id="269" r:id="rId48"/>
    <p:sldId id="261" r:id="rId49"/>
    <p:sldId id="675" r:id="rId50"/>
    <p:sldId id="671" r:id="rId51"/>
    <p:sldId id="672" r:id="rId52"/>
    <p:sldId id="678" r:id="rId53"/>
    <p:sldId id="257" r:id="rId54"/>
    <p:sldId id="258" r:id="rId55"/>
    <p:sldId id="262" r:id="rId56"/>
    <p:sldId id="265" r:id="rId57"/>
    <p:sldId id="266" r:id="rId58"/>
    <p:sldId id="263" r:id="rId59"/>
    <p:sldId id="267"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276"/>
    <p:restoredTop sz="80544" autoAdjust="0"/>
  </p:normalViewPr>
  <p:slideViewPr>
    <p:cSldViewPr>
      <p:cViewPr varScale="1">
        <p:scale>
          <a:sx n="102" d="100"/>
          <a:sy n="102" d="100"/>
        </p:scale>
        <p:origin x="1296" y="176"/>
      </p:cViewPr>
      <p:guideLst>
        <p:guide orient="horz" pos="2160"/>
        <p:guide pos="2880"/>
      </p:guideLst>
    </p:cSldViewPr>
  </p:slideViewPr>
  <p:notesTextViewPr>
    <p:cViewPr>
      <p:scale>
        <a:sx n="1" d="1"/>
        <a:sy n="1" d="1"/>
      </p:scale>
      <p:origin x="0" y="0"/>
    </p:cViewPr>
  </p:notesTextViewPr>
  <p:sorterViewPr>
    <p:cViewPr>
      <p:scale>
        <a:sx n="140" d="100"/>
        <a:sy n="140" d="100"/>
      </p:scale>
      <p:origin x="0" y="0"/>
    </p:cViewPr>
  </p:sorterViewPr>
  <p:notesViewPr>
    <p:cSldViewPr>
      <p:cViewPr varScale="1">
        <p:scale>
          <a:sx n="118" d="100"/>
          <a:sy n="118" d="100"/>
        </p:scale>
        <p:origin x="1616"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332CE-3323-4187-9FFD-42D411007F12}"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883E8446-706D-4383-A75F-2A0D7AF9114E}">
      <dgm:prSet custT="1"/>
      <dgm:spPr/>
      <dgm:t>
        <a:bodyPr/>
        <a:lstStyle/>
        <a:p>
          <a:r>
            <a:rPr lang="en-US" sz="3200" dirty="0"/>
            <a:t>Actual Consequentialism</a:t>
          </a:r>
        </a:p>
      </dgm:t>
    </dgm:pt>
    <dgm:pt modelId="{14879104-5EB5-4F03-A515-F3F98E5DDE4B}" type="parTrans" cxnId="{566FA30F-4E26-4E6F-87AF-D2F20CB97E7D}">
      <dgm:prSet/>
      <dgm:spPr/>
      <dgm:t>
        <a:bodyPr/>
        <a:lstStyle/>
        <a:p>
          <a:endParaRPr lang="en-US"/>
        </a:p>
      </dgm:t>
    </dgm:pt>
    <dgm:pt modelId="{220879E1-5E63-40EE-8404-70FC8B5E89FA}" type="sibTrans" cxnId="{566FA30F-4E26-4E6F-87AF-D2F20CB97E7D}">
      <dgm:prSet/>
      <dgm:spPr/>
      <dgm:t>
        <a:bodyPr/>
        <a:lstStyle/>
        <a:p>
          <a:endParaRPr lang="en-US"/>
        </a:p>
      </dgm:t>
    </dgm:pt>
    <dgm:pt modelId="{20C81A72-C8DE-45D2-931C-C85372D3B815}">
      <dgm:prSet custT="1"/>
      <dgm:spPr/>
      <dgm:t>
        <a:bodyPr/>
        <a:lstStyle/>
        <a:p>
          <a:r>
            <a:rPr lang="en-US" sz="2000" dirty="0"/>
            <a:t>Actual consequences</a:t>
          </a:r>
        </a:p>
      </dgm:t>
    </dgm:pt>
    <dgm:pt modelId="{C5D8ACEA-FD6F-4FDF-86EA-63DE37181A39}" type="parTrans" cxnId="{F60F3F88-4AEE-4623-9DFF-080F10F1E49D}">
      <dgm:prSet/>
      <dgm:spPr/>
      <dgm:t>
        <a:bodyPr/>
        <a:lstStyle/>
        <a:p>
          <a:endParaRPr lang="en-US"/>
        </a:p>
      </dgm:t>
    </dgm:pt>
    <dgm:pt modelId="{CE1A4F08-D7E2-4428-AA83-25CC8F180632}" type="sibTrans" cxnId="{F60F3F88-4AEE-4623-9DFF-080F10F1E49D}">
      <dgm:prSet/>
      <dgm:spPr/>
      <dgm:t>
        <a:bodyPr/>
        <a:lstStyle/>
        <a:p>
          <a:endParaRPr lang="en-US"/>
        </a:p>
      </dgm:t>
    </dgm:pt>
    <dgm:pt modelId="{6DACBE1B-9755-4126-A8D6-42D57FB71CFD}">
      <dgm:prSet custT="1"/>
      <dgm:spPr/>
      <dgm:t>
        <a:bodyPr/>
        <a:lstStyle/>
        <a:p>
          <a:r>
            <a:rPr lang="en-US" sz="2800" dirty="0"/>
            <a:t>Relaxations of Actual Consequentialism:</a:t>
          </a:r>
        </a:p>
      </dgm:t>
    </dgm:pt>
    <dgm:pt modelId="{55A0D19A-7947-4ABB-870D-DBB0613A8D4D}" type="parTrans" cxnId="{457CE013-A3F7-4E70-AFE3-994C88B10D5D}">
      <dgm:prSet/>
      <dgm:spPr/>
      <dgm:t>
        <a:bodyPr/>
        <a:lstStyle/>
        <a:p>
          <a:endParaRPr lang="en-US"/>
        </a:p>
      </dgm:t>
    </dgm:pt>
    <dgm:pt modelId="{FE6827FF-6847-48A7-9926-09FEC42813BB}" type="sibTrans" cxnId="{457CE013-A3F7-4E70-AFE3-994C88B10D5D}">
      <dgm:prSet/>
      <dgm:spPr/>
      <dgm:t>
        <a:bodyPr/>
        <a:lstStyle/>
        <a:p>
          <a:endParaRPr lang="en-US"/>
        </a:p>
      </dgm:t>
    </dgm:pt>
    <dgm:pt modelId="{8B7DEBBC-A38F-4E0F-AFA4-457076B9DFC7}">
      <dgm:prSet custT="1"/>
      <dgm:spPr/>
      <dgm:t>
        <a:bodyPr/>
        <a:lstStyle/>
        <a:p>
          <a:r>
            <a:rPr lang="en-US" sz="2000"/>
            <a:t>Foreseen consequences</a:t>
          </a:r>
        </a:p>
      </dgm:t>
    </dgm:pt>
    <dgm:pt modelId="{7DAC5161-4316-4789-9881-5F5ACAB3F265}" type="parTrans" cxnId="{569037A1-A09E-42A9-BF4B-DAAE662E4B70}">
      <dgm:prSet/>
      <dgm:spPr/>
      <dgm:t>
        <a:bodyPr/>
        <a:lstStyle/>
        <a:p>
          <a:endParaRPr lang="en-US"/>
        </a:p>
      </dgm:t>
    </dgm:pt>
    <dgm:pt modelId="{B85C5BD3-C4D8-426C-8D7B-57069D728379}" type="sibTrans" cxnId="{569037A1-A09E-42A9-BF4B-DAAE662E4B70}">
      <dgm:prSet/>
      <dgm:spPr/>
      <dgm:t>
        <a:bodyPr/>
        <a:lstStyle/>
        <a:p>
          <a:endParaRPr lang="en-US"/>
        </a:p>
      </dgm:t>
    </dgm:pt>
    <dgm:pt modelId="{A55D4521-3769-43D7-894B-2FC107846624}">
      <dgm:prSet custT="1"/>
      <dgm:spPr/>
      <dgm:t>
        <a:bodyPr/>
        <a:lstStyle/>
        <a:p>
          <a:r>
            <a:rPr lang="en-US" sz="2000" dirty="0"/>
            <a:t>Things you actually knew would happen</a:t>
          </a:r>
        </a:p>
      </dgm:t>
    </dgm:pt>
    <dgm:pt modelId="{EB0A4B8D-6608-45D3-A0D3-BFC555B2688F}" type="parTrans" cxnId="{6E27D561-964D-4B4E-AF05-F0210D67C7BC}">
      <dgm:prSet/>
      <dgm:spPr/>
      <dgm:t>
        <a:bodyPr/>
        <a:lstStyle/>
        <a:p>
          <a:endParaRPr lang="en-US"/>
        </a:p>
      </dgm:t>
    </dgm:pt>
    <dgm:pt modelId="{4471751F-2C5E-4969-82F9-FC44582CC16D}" type="sibTrans" cxnId="{6E27D561-964D-4B4E-AF05-F0210D67C7BC}">
      <dgm:prSet/>
      <dgm:spPr/>
      <dgm:t>
        <a:bodyPr/>
        <a:lstStyle/>
        <a:p>
          <a:endParaRPr lang="en-US"/>
        </a:p>
      </dgm:t>
    </dgm:pt>
    <dgm:pt modelId="{788ADCEF-DFF0-4A59-AE78-6637C879B7F9}">
      <dgm:prSet custT="1"/>
      <dgm:spPr/>
      <dgm:t>
        <a:bodyPr/>
        <a:lstStyle/>
        <a:p>
          <a:r>
            <a:rPr lang="en-US" sz="2000" dirty="0"/>
            <a:t>Foreseeable consequences</a:t>
          </a:r>
        </a:p>
      </dgm:t>
    </dgm:pt>
    <dgm:pt modelId="{09FADB04-AE65-45F0-9162-C12F983CCB39}" type="parTrans" cxnId="{161ECE4D-0554-42B3-84C0-B858091EDE3D}">
      <dgm:prSet/>
      <dgm:spPr/>
      <dgm:t>
        <a:bodyPr/>
        <a:lstStyle/>
        <a:p>
          <a:endParaRPr lang="en-US"/>
        </a:p>
      </dgm:t>
    </dgm:pt>
    <dgm:pt modelId="{98527B6E-1565-476E-93FF-300F9C421837}" type="sibTrans" cxnId="{161ECE4D-0554-42B3-84C0-B858091EDE3D}">
      <dgm:prSet/>
      <dgm:spPr/>
      <dgm:t>
        <a:bodyPr/>
        <a:lstStyle/>
        <a:p>
          <a:endParaRPr lang="en-US"/>
        </a:p>
      </dgm:t>
    </dgm:pt>
    <dgm:pt modelId="{ED06CACE-E2CC-42D6-A88D-3EAF6DB51ECB}">
      <dgm:prSet custT="1"/>
      <dgm:spPr/>
      <dgm:t>
        <a:bodyPr/>
        <a:lstStyle/>
        <a:p>
          <a:r>
            <a:rPr lang="en-US" sz="2000"/>
            <a:t>Things you could have known would happen (if you were paying attention etc)</a:t>
          </a:r>
        </a:p>
      </dgm:t>
    </dgm:pt>
    <dgm:pt modelId="{ECF188BF-06DF-4EDC-AAE4-8920007BEC9A}" type="parTrans" cxnId="{45E386D9-6514-42CF-97E1-4FDFFBC4B627}">
      <dgm:prSet/>
      <dgm:spPr/>
      <dgm:t>
        <a:bodyPr/>
        <a:lstStyle/>
        <a:p>
          <a:endParaRPr lang="en-US"/>
        </a:p>
      </dgm:t>
    </dgm:pt>
    <dgm:pt modelId="{0928D3AD-4615-443E-935A-92958BD802CC}" type="sibTrans" cxnId="{45E386D9-6514-42CF-97E1-4FDFFBC4B627}">
      <dgm:prSet/>
      <dgm:spPr/>
      <dgm:t>
        <a:bodyPr/>
        <a:lstStyle/>
        <a:p>
          <a:endParaRPr lang="en-US"/>
        </a:p>
      </dgm:t>
    </dgm:pt>
    <dgm:pt modelId="{5E297FDE-73E6-47DC-9197-E8A41ED1391A}">
      <dgm:prSet custT="1"/>
      <dgm:spPr/>
      <dgm:t>
        <a:bodyPr/>
        <a:lstStyle/>
        <a:p>
          <a:r>
            <a:rPr lang="en-US" sz="2000"/>
            <a:t>Intended consequences</a:t>
          </a:r>
        </a:p>
      </dgm:t>
    </dgm:pt>
    <dgm:pt modelId="{880D7E80-C4C3-4458-AF2E-F55982903790}" type="parTrans" cxnId="{7D0EAA8F-46CA-477A-9728-31E3067EF299}">
      <dgm:prSet/>
      <dgm:spPr/>
      <dgm:t>
        <a:bodyPr/>
        <a:lstStyle/>
        <a:p>
          <a:endParaRPr lang="en-US"/>
        </a:p>
      </dgm:t>
    </dgm:pt>
    <dgm:pt modelId="{7AA37778-DC08-4BCB-9226-5358BE572B8F}" type="sibTrans" cxnId="{7D0EAA8F-46CA-477A-9728-31E3067EF299}">
      <dgm:prSet/>
      <dgm:spPr/>
      <dgm:t>
        <a:bodyPr/>
        <a:lstStyle/>
        <a:p>
          <a:endParaRPr lang="en-US"/>
        </a:p>
      </dgm:t>
    </dgm:pt>
    <dgm:pt modelId="{69868410-D550-4AC6-9113-A04F7BFDBA26}">
      <dgm:prSet custT="1"/>
      <dgm:spPr/>
      <dgm:t>
        <a:bodyPr/>
        <a:lstStyle/>
        <a:p>
          <a:r>
            <a:rPr lang="en-US" sz="2000" dirty="0"/>
            <a:t>Things you intended to happen</a:t>
          </a:r>
        </a:p>
      </dgm:t>
    </dgm:pt>
    <dgm:pt modelId="{402179AC-73A4-49BD-882E-B571EC8AA914}" type="parTrans" cxnId="{0E2FE1B0-3BEE-4F3C-88E8-D779C7FC1E15}">
      <dgm:prSet/>
      <dgm:spPr/>
      <dgm:t>
        <a:bodyPr/>
        <a:lstStyle/>
        <a:p>
          <a:endParaRPr lang="en-US"/>
        </a:p>
      </dgm:t>
    </dgm:pt>
    <dgm:pt modelId="{8D402D56-F252-4555-B50A-1ACABFC98B92}" type="sibTrans" cxnId="{0E2FE1B0-3BEE-4F3C-88E8-D779C7FC1E15}">
      <dgm:prSet/>
      <dgm:spPr/>
      <dgm:t>
        <a:bodyPr/>
        <a:lstStyle/>
        <a:p>
          <a:endParaRPr lang="en-US"/>
        </a:p>
      </dgm:t>
    </dgm:pt>
    <dgm:pt modelId="{91EE0504-F18E-F14D-918D-7A5C98EB9021}" type="pres">
      <dgm:prSet presAssocID="{1EC332CE-3323-4187-9FFD-42D411007F12}" presName="linear" presStyleCnt="0">
        <dgm:presLayoutVars>
          <dgm:dir/>
          <dgm:animLvl val="lvl"/>
          <dgm:resizeHandles val="exact"/>
        </dgm:presLayoutVars>
      </dgm:prSet>
      <dgm:spPr/>
    </dgm:pt>
    <dgm:pt modelId="{B5743B5A-1672-F64A-94F8-026EF8E499B6}" type="pres">
      <dgm:prSet presAssocID="{883E8446-706D-4383-A75F-2A0D7AF9114E}" presName="parentLin" presStyleCnt="0"/>
      <dgm:spPr/>
    </dgm:pt>
    <dgm:pt modelId="{1EE58A16-75BD-9141-88CA-FE4E422C2D86}" type="pres">
      <dgm:prSet presAssocID="{883E8446-706D-4383-A75F-2A0D7AF9114E}" presName="parentLeftMargin" presStyleLbl="node1" presStyleIdx="0" presStyleCnt="2"/>
      <dgm:spPr/>
    </dgm:pt>
    <dgm:pt modelId="{C90C67BE-2EA6-974F-B925-3F6797D5F0F9}" type="pres">
      <dgm:prSet presAssocID="{883E8446-706D-4383-A75F-2A0D7AF9114E}" presName="parentText" presStyleLbl="node1" presStyleIdx="0" presStyleCnt="2">
        <dgm:presLayoutVars>
          <dgm:chMax val="0"/>
          <dgm:bulletEnabled val="1"/>
        </dgm:presLayoutVars>
      </dgm:prSet>
      <dgm:spPr/>
    </dgm:pt>
    <dgm:pt modelId="{365DFC8C-F177-924F-B634-445FD7B8BE71}" type="pres">
      <dgm:prSet presAssocID="{883E8446-706D-4383-A75F-2A0D7AF9114E}" presName="negativeSpace" presStyleCnt="0"/>
      <dgm:spPr/>
    </dgm:pt>
    <dgm:pt modelId="{4AB7CE21-3E5A-3648-B223-C3908C67C956}" type="pres">
      <dgm:prSet presAssocID="{883E8446-706D-4383-A75F-2A0D7AF9114E}" presName="childText" presStyleLbl="conFgAcc1" presStyleIdx="0" presStyleCnt="2">
        <dgm:presLayoutVars>
          <dgm:bulletEnabled val="1"/>
        </dgm:presLayoutVars>
      </dgm:prSet>
      <dgm:spPr/>
    </dgm:pt>
    <dgm:pt modelId="{3458EDE8-2809-504F-9F4F-150AA0159607}" type="pres">
      <dgm:prSet presAssocID="{220879E1-5E63-40EE-8404-70FC8B5E89FA}" presName="spaceBetweenRectangles" presStyleCnt="0"/>
      <dgm:spPr/>
    </dgm:pt>
    <dgm:pt modelId="{851682C2-9880-D34D-86A3-60E66F0C09B6}" type="pres">
      <dgm:prSet presAssocID="{6DACBE1B-9755-4126-A8D6-42D57FB71CFD}" presName="parentLin" presStyleCnt="0"/>
      <dgm:spPr/>
    </dgm:pt>
    <dgm:pt modelId="{928D8769-C4F5-734B-9913-513F5408522F}" type="pres">
      <dgm:prSet presAssocID="{6DACBE1B-9755-4126-A8D6-42D57FB71CFD}" presName="parentLeftMargin" presStyleLbl="node1" presStyleIdx="0" presStyleCnt="2"/>
      <dgm:spPr/>
    </dgm:pt>
    <dgm:pt modelId="{FAA25731-C71C-1146-A01F-F96C56BB9D7C}" type="pres">
      <dgm:prSet presAssocID="{6DACBE1B-9755-4126-A8D6-42D57FB71CFD}" presName="parentText" presStyleLbl="node1" presStyleIdx="1" presStyleCnt="2">
        <dgm:presLayoutVars>
          <dgm:chMax val="0"/>
          <dgm:bulletEnabled val="1"/>
        </dgm:presLayoutVars>
      </dgm:prSet>
      <dgm:spPr/>
    </dgm:pt>
    <dgm:pt modelId="{3B27DA51-0BC7-FE4C-AE80-CCBAA6B99EAA}" type="pres">
      <dgm:prSet presAssocID="{6DACBE1B-9755-4126-A8D6-42D57FB71CFD}" presName="negativeSpace" presStyleCnt="0"/>
      <dgm:spPr/>
    </dgm:pt>
    <dgm:pt modelId="{D676D7A2-3672-7F42-BA6E-AB4ADB12649A}" type="pres">
      <dgm:prSet presAssocID="{6DACBE1B-9755-4126-A8D6-42D57FB71CFD}" presName="childText" presStyleLbl="conFgAcc1" presStyleIdx="1" presStyleCnt="2">
        <dgm:presLayoutVars>
          <dgm:bulletEnabled val="1"/>
        </dgm:presLayoutVars>
      </dgm:prSet>
      <dgm:spPr/>
    </dgm:pt>
  </dgm:ptLst>
  <dgm:cxnLst>
    <dgm:cxn modelId="{566FA30F-4E26-4E6F-87AF-D2F20CB97E7D}" srcId="{1EC332CE-3323-4187-9FFD-42D411007F12}" destId="{883E8446-706D-4383-A75F-2A0D7AF9114E}" srcOrd="0" destOrd="0" parTransId="{14879104-5EB5-4F03-A515-F3F98E5DDE4B}" sibTransId="{220879E1-5E63-40EE-8404-70FC8B5E89FA}"/>
    <dgm:cxn modelId="{457CE013-A3F7-4E70-AFE3-994C88B10D5D}" srcId="{1EC332CE-3323-4187-9FFD-42D411007F12}" destId="{6DACBE1B-9755-4126-A8D6-42D57FB71CFD}" srcOrd="1" destOrd="0" parTransId="{55A0D19A-7947-4ABB-870D-DBB0613A8D4D}" sibTransId="{FE6827FF-6847-48A7-9926-09FEC42813BB}"/>
    <dgm:cxn modelId="{93FB2931-4191-9442-9E60-C95842757DC7}" type="presOf" srcId="{69868410-D550-4AC6-9113-A04F7BFDBA26}" destId="{D676D7A2-3672-7F42-BA6E-AB4ADB12649A}" srcOrd="0" destOrd="5" presId="urn:microsoft.com/office/officeart/2005/8/layout/list1"/>
    <dgm:cxn modelId="{EDAF7A3D-C802-6F45-9A83-410A0AFD63D0}" type="presOf" srcId="{883E8446-706D-4383-A75F-2A0D7AF9114E}" destId="{1EE58A16-75BD-9141-88CA-FE4E422C2D86}" srcOrd="0" destOrd="0" presId="urn:microsoft.com/office/officeart/2005/8/layout/list1"/>
    <dgm:cxn modelId="{5ED05444-D3A6-0649-89D0-743BC59193D4}" type="presOf" srcId="{5E297FDE-73E6-47DC-9197-E8A41ED1391A}" destId="{D676D7A2-3672-7F42-BA6E-AB4ADB12649A}" srcOrd="0" destOrd="4" presId="urn:microsoft.com/office/officeart/2005/8/layout/list1"/>
    <dgm:cxn modelId="{161ECE4D-0554-42B3-84C0-B858091EDE3D}" srcId="{6DACBE1B-9755-4126-A8D6-42D57FB71CFD}" destId="{788ADCEF-DFF0-4A59-AE78-6637C879B7F9}" srcOrd="1" destOrd="0" parTransId="{09FADB04-AE65-45F0-9162-C12F983CCB39}" sibTransId="{98527B6E-1565-476E-93FF-300F9C421837}"/>
    <dgm:cxn modelId="{6E27D561-964D-4B4E-AF05-F0210D67C7BC}" srcId="{8B7DEBBC-A38F-4E0F-AFA4-457076B9DFC7}" destId="{A55D4521-3769-43D7-894B-2FC107846624}" srcOrd="0" destOrd="0" parTransId="{EB0A4B8D-6608-45D3-A0D3-BFC555B2688F}" sibTransId="{4471751F-2C5E-4969-82F9-FC44582CC16D}"/>
    <dgm:cxn modelId="{89E55D64-A827-8448-AB31-BFAA06B3C299}" type="presOf" srcId="{8B7DEBBC-A38F-4E0F-AFA4-457076B9DFC7}" destId="{D676D7A2-3672-7F42-BA6E-AB4ADB12649A}" srcOrd="0" destOrd="0" presId="urn:microsoft.com/office/officeart/2005/8/layout/list1"/>
    <dgm:cxn modelId="{F60F3F88-4AEE-4623-9DFF-080F10F1E49D}" srcId="{883E8446-706D-4383-A75F-2A0D7AF9114E}" destId="{20C81A72-C8DE-45D2-931C-C85372D3B815}" srcOrd="0" destOrd="0" parTransId="{C5D8ACEA-FD6F-4FDF-86EA-63DE37181A39}" sibTransId="{CE1A4F08-D7E2-4428-AA83-25CC8F180632}"/>
    <dgm:cxn modelId="{D692748E-383D-924E-A7CA-E9E63C5A2B35}" type="presOf" srcId="{ED06CACE-E2CC-42D6-A88D-3EAF6DB51ECB}" destId="{D676D7A2-3672-7F42-BA6E-AB4ADB12649A}" srcOrd="0" destOrd="3" presId="urn:microsoft.com/office/officeart/2005/8/layout/list1"/>
    <dgm:cxn modelId="{C318818F-D793-0449-876D-DBE209AD4A7E}" type="presOf" srcId="{20C81A72-C8DE-45D2-931C-C85372D3B815}" destId="{4AB7CE21-3E5A-3648-B223-C3908C67C956}" srcOrd="0" destOrd="0" presId="urn:microsoft.com/office/officeart/2005/8/layout/list1"/>
    <dgm:cxn modelId="{7D0EAA8F-46CA-477A-9728-31E3067EF299}" srcId="{6DACBE1B-9755-4126-A8D6-42D57FB71CFD}" destId="{5E297FDE-73E6-47DC-9197-E8A41ED1391A}" srcOrd="2" destOrd="0" parTransId="{880D7E80-C4C3-4458-AF2E-F55982903790}" sibTransId="{7AA37778-DC08-4BCB-9226-5358BE572B8F}"/>
    <dgm:cxn modelId="{CD0CE897-56E4-D948-A70C-E7FD9C8AA4A9}" type="presOf" srcId="{883E8446-706D-4383-A75F-2A0D7AF9114E}" destId="{C90C67BE-2EA6-974F-B925-3F6797D5F0F9}" srcOrd="1" destOrd="0" presId="urn:microsoft.com/office/officeart/2005/8/layout/list1"/>
    <dgm:cxn modelId="{569037A1-A09E-42A9-BF4B-DAAE662E4B70}" srcId="{6DACBE1B-9755-4126-A8D6-42D57FB71CFD}" destId="{8B7DEBBC-A38F-4E0F-AFA4-457076B9DFC7}" srcOrd="0" destOrd="0" parTransId="{7DAC5161-4316-4789-9881-5F5ACAB3F265}" sibTransId="{B85C5BD3-C4D8-426C-8D7B-57069D728379}"/>
    <dgm:cxn modelId="{0E2FE1B0-3BEE-4F3C-88E8-D779C7FC1E15}" srcId="{5E297FDE-73E6-47DC-9197-E8A41ED1391A}" destId="{69868410-D550-4AC6-9113-A04F7BFDBA26}" srcOrd="0" destOrd="0" parTransId="{402179AC-73A4-49BD-882E-B571EC8AA914}" sibTransId="{8D402D56-F252-4555-B50A-1ACABFC98B92}"/>
    <dgm:cxn modelId="{7F4746BC-B83C-D54B-BCFB-9F014F3674A5}" type="presOf" srcId="{788ADCEF-DFF0-4A59-AE78-6637C879B7F9}" destId="{D676D7A2-3672-7F42-BA6E-AB4ADB12649A}" srcOrd="0" destOrd="2" presId="urn:microsoft.com/office/officeart/2005/8/layout/list1"/>
    <dgm:cxn modelId="{72EA6BC1-4674-9042-A838-44BF959BC64D}" type="presOf" srcId="{1EC332CE-3323-4187-9FFD-42D411007F12}" destId="{91EE0504-F18E-F14D-918D-7A5C98EB9021}" srcOrd="0" destOrd="0" presId="urn:microsoft.com/office/officeart/2005/8/layout/list1"/>
    <dgm:cxn modelId="{EEBAFDCB-3712-9146-99DB-5362531E71FD}" type="presOf" srcId="{A55D4521-3769-43D7-894B-2FC107846624}" destId="{D676D7A2-3672-7F42-BA6E-AB4ADB12649A}" srcOrd="0" destOrd="1" presId="urn:microsoft.com/office/officeart/2005/8/layout/list1"/>
    <dgm:cxn modelId="{218965D2-B2F1-E44B-8440-7D9D016695E0}" type="presOf" srcId="{6DACBE1B-9755-4126-A8D6-42D57FB71CFD}" destId="{FAA25731-C71C-1146-A01F-F96C56BB9D7C}" srcOrd="1" destOrd="0" presId="urn:microsoft.com/office/officeart/2005/8/layout/list1"/>
    <dgm:cxn modelId="{45E386D9-6514-42CF-97E1-4FDFFBC4B627}" srcId="{788ADCEF-DFF0-4A59-AE78-6637C879B7F9}" destId="{ED06CACE-E2CC-42D6-A88D-3EAF6DB51ECB}" srcOrd="0" destOrd="0" parTransId="{ECF188BF-06DF-4EDC-AAE4-8920007BEC9A}" sibTransId="{0928D3AD-4615-443E-935A-92958BD802CC}"/>
    <dgm:cxn modelId="{31A44DE6-FED8-AF44-958D-78F1D0640778}" type="presOf" srcId="{6DACBE1B-9755-4126-A8D6-42D57FB71CFD}" destId="{928D8769-C4F5-734B-9913-513F5408522F}" srcOrd="0" destOrd="0" presId="urn:microsoft.com/office/officeart/2005/8/layout/list1"/>
    <dgm:cxn modelId="{7BEE6D4B-4291-AA41-886F-75869F651F52}" type="presParOf" srcId="{91EE0504-F18E-F14D-918D-7A5C98EB9021}" destId="{B5743B5A-1672-F64A-94F8-026EF8E499B6}" srcOrd="0" destOrd="0" presId="urn:microsoft.com/office/officeart/2005/8/layout/list1"/>
    <dgm:cxn modelId="{1B54B9DC-79BD-3E43-8310-F6E0560F5EEB}" type="presParOf" srcId="{B5743B5A-1672-F64A-94F8-026EF8E499B6}" destId="{1EE58A16-75BD-9141-88CA-FE4E422C2D86}" srcOrd="0" destOrd="0" presId="urn:microsoft.com/office/officeart/2005/8/layout/list1"/>
    <dgm:cxn modelId="{D6C3D72A-C705-2943-8225-DA945F50CD3A}" type="presParOf" srcId="{B5743B5A-1672-F64A-94F8-026EF8E499B6}" destId="{C90C67BE-2EA6-974F-B925-3F6797D5F0F9}" srcOrd="1" destOrd="0" presId="urn:microsoft.com/office/officeart/2005/8/layout/list1"/>
    <dgm:cxn modelId="{FBF0DAF0-7EAA-DF4C-9904-B4D13F7AD725}" type="presParOf" srcId="{91EE0504-F18E-F14D-918D-7A5C98EB9021}" destId="{365DFC8C-F177-924F-B634-445FD7B8BE71}" srcOrd="1" destOrd="0" presId="urn:microsoft.com/office/officeart/2005/8/layout/list1"/>
    <dgm:cxn modelId="{AFFD6AF7-1800-BA40-A5D0-B020301BEF38}" type="presParOf" srcId="{91EE0504-F18E-F14D-918D-7A5C98EB9021}" destId="{4AB7CE21-3E5A-3648-B223-C3908C67C956}" srcOrd="2" destOrd="0" presId="urn:microsoft.com/office/officeart/2005/8/layout/list1"/>
    <dgm:cxn modelId="{C2A3781F-0718-F445-8A69-BA747C3F40EB}" type="presParOf" srcId="{91EE0504-F18E-F14D-918D-7A5C98EB9021}" destId="{3458EDE8-2809-504F-9F4F-150AA0159607}" srcOrd="3" destOrd="0" presId="urn:microsoft.com/office/officeart/2005/8/layout/list1"/>
    <dgm:cxn modelId="{CDF73DF2-F3DC-5E48-9A19-4A1424B317B5}" type="presParOf" srcId="{91EE0504-F18E-F14D-918D-7A5C98EB9021}" destId="{851682C2-9880-D34D-86A3-60E66F0C09B6}" srcOrd="4" destOrd="0" presId="urn:microsoft.com/office/officeart/2005/8/layout/list1"/>
    <dgm:cxn modelId="{5DFDA8B3-F351-E546-AA66-ED3C43AAAB4D}" type="presParOf" srcId="{851682C2-9880-D34D-86A3-60E66F0C09B6}" destId="{928D8769-C4F5-734B-9913-513F5408522F}" srcOrd="0" destOrd="0" presId="urn:microsoft.com/office/officeart/2005/8/layout/list1"/>
    <dgm:cxn modelId="{6CFFB8CA-A3AF-EC4D-81E3-0E63AB0CE6D2}" type="presParOf" srcId="{851682C2-9880-D34D-86A3-60E66F0C09B6}" destId="{FAA25731-C71C-1146-A01F-F96C56BB9D7C}" srcOrd="1" destOrd="0" presId="urn:microsoft.com/office/officeart/2005/8/layout/list1"/>
    <dgm:cxn modelId="{B655C807-9FDF-834D-AF9E-0F1CA5EA9BD5}" type="presParOf" srcId="{91EE0504-F18E-F14D-918D-7A5C98EB9021}" destId="{3B27DA51-0BC7-FE4C-AE80-CCBAA6B99EAA}" srcOrd="5" destOrd="0" presId="urn:microsoft.com/office/officeart/2005/8/layout/list1"/>
    <dgm:cxn modelId="{0502528A-35BC-C042-A369-5B6BFD1449C3}" type="presParOf" srcId="{91EE0504-F18E-F14D-918D-7A5C98EB9021}" destId="{D676D7A2-3672-7F42-BA6E-AB4ADB12649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9EC2D7-1376-453F-9507-3D94BF50A741}"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6FE01204-AEF5-4065-BE47-A93875CAEFC6}">
      <dgm:prSet/>
      <dgm:spPr/>
      <dgm:t>
        <a:bodyPr/>
        <a:lstStyle/>
        <a:p>
          <a:r>
            <a:rPr lang="en-US" dirty="0"/>
            <a:t>Does the use of data/ai result in good </a:t>
          </a:r>
          <a:r>
            <a:rPr lang="en-US" b="1" dirty="0"/>
            <a:t>consequences</a:t>
          </a:r>
          <a:r>
            <a:rPr lang="en-US" dirty="0"/>
            <a:t>, morally speaking?</a:t>
          </a:r>
        </a:p>
      </dgm:t>
    </dgm:pt>
    <dgm:pt modelId="{420BF8D8-C16D-4837-B5A7-CA4D8013C9B7}" type="parTrans" cxnId="{672AD268-F897-461B-819B-D5C9524CA790}">
      <dgm:prSet/>
      <dgm:spPr/>
      <dgm:t>
        <a:bodyPr/>
        <a:lstStyle/>
        <a:p>
          <a:endParaRPr lang="en-US"/>
        </a:p>
      </dgm:t>
    </dgm:pt>
    <dgm:pt modelId="{58B72B5C-4849-4EC9-B88E-D97AEC1BE7F8}" type="sibTrans" cxnId="{672AD268-F897-461B-819B-D5C9524CA790}">
      <dgm:prSet/>
      <dgm:spPr/>
      <dgm:t>
        <a:bodyPr/>
        <a:lstStyle/>
        <a:p>
          <a:endParaRPr lang="en-US"/>
        </a:p>
      </dgm:t>
    </dgm:pt>
    <dgm:pt modelId="{F7A32091-5FF6-4B10-94C8-E676A61B35A2}">
      <dgm:prSet/>
      <dgm:spPr/>
      <dgm:t>
        <a:bodyPr/>
        <a:lstStyle/>
        <a:p>
          <a:r>
            <a:rPr lang="en-US"/>
            <a:t>Are moral harms offset by moral benefits?</a:t>
          </a:r>
        </a:p>
      </dgm:t>
    </dgm:pt>
    <dgm:pt modelId="{FDC29D4E-CD84-4F7B-A605-204AC73FE9C8}" type="parTrans" cxnId="{B2843BA6-5236-4BE0-B766-BE5FF219D7C3}">
      <dgm:prSet/>
      <dgm:spPr/>
      <dgm:t>
        <a:bodyPr/>
        <a:lstStyle/>
        <a:p>
          <a:endParaRPr lang="en-US"/>
        </a:p>
      </dgm:t>
    </dgm:pt>
    <dgm:pt modelId="{D2AE5511-4F73-459F-913B-513436EB4072}" type="sibTrans" cxnId="{B2843BA6-5236-4BE0-B766-BE5FF219D7C3}">
      <dgm:prSet/>
      <dgm:spPr/>
      <dgm:t>
        <a:bodyPr/>
        <a:lstStyle/>
        <a:p>
          <a:endParaRPr lang="en-US"/>
        </a:p>
      </dgm:t>
    </dgm:pt>
    <dgm:pt modelId="{AE4A0CCB-8899-4D73-9492-CF7ACB51E478}">
      <dgm:prSet/>
      <dgm:spPr/>
      <dgm:t>
        <a:bodyPr/>
        <a:lstStyle/>
        <a:p>
          <a:r>
            <a:rPr lang="en-US"/>
            <a:t>Is moral benefit maximized by this use of data? </a:t>
          </a:r>
        </a:p>
      </dgm:t>
    </dgm:pt>
    <dgm:pt modelId="{EBD28973-6123-46DF-A03A-AD25B92371B6}" type="parTrans" cxnId="{E2773815-15F9-41EB-BB72-EE26D2319737}">
      <dgm:prSet/>
      <dgm:spPr/>
      <dgm:t>
        <a:bodyPr/>
        <a:lstStyle/>
        <a:p>
          <a:endParaRPr lang="en-US"/>
        </a:p>
      </dgm:t>
    </dgm:pt>
    <dgm:pt modelId="{97C257CF-A46D-4347-BABA-DE8D55D03C98}" type="sibTrans" cxnId="{E2773815-15F9-41EB-BB72-EE26D2319737}">
      <dgm:prSet/>
      <dgm:spPr/>
      <dgm:t>
        <a:bodyPr/>
        <a:lstStyle/>
        <a:p>
          <a:endParaRPr lang="en-US"/>
        </a:p>
      </dgm:t>
    </dgm:pt>
    <dgm:pt modelId="{A3448397-FCA6-4806-A3E9-869F7D2EA756}">
      <dgm:prSet/>
      <dgm:spPr/>
      <dgm:t>
        <a:bodyPr/>
        <a:lstStyle/>
        <a:p>
          <a:r>
            <a:rPr lang="en-US" dirty="0"/>
            <a:t>Is the use of data/ai consistent with </a:t>
          </a:r>
          <a:r>
            <a:rPr lang="en-US" b="1" dirty="0"/>
            <a:t>moral duties</a:t>
          </a:r>
          <a:r>
            <a:rPr lang="en-US" dirty="0"/>
            <a:t>?</a:t>
          </a:r>
        </a:p>
      </dgm:t>
    </dgm:pt>
    <dgm:pt modelId="{310EB1A9-C394-4AAA-B493-55371F964047}" type="parTrans" cxnId="{474D2E69-43A9-40CE-8560-6C6A4A08C373}">
      <dgm:prSet/>
      <dgm:spPr/>
      <dgm:t>
        <a:bodyPr/>
        <a:lstStyle/>
        <a:p>
          <a:endParaRPr lang="en-US"/>
        </a:p>
      </dgm:t>
    </dgm:pt>
    <dgm:pt modelId="{1CBD1FB0-A2B2-4D21-8D45-64B782B909DE}" type="sibTrans" cxnId="{474D2E69-43A9-40CE-8560-6C6A4A08C373}">
      <dgm:prSet/>
      <dgm:spPr/>
      <dgm:t>
        <a:bodyPr/>
        <a:lstStyle/>
        <a:p>
          <a:endParaRPr lang="en-US"/>
        </a:p>
      </dgm:t>
    </dgm:pt>
    <dgm:pt modelId="{A61FFC48-15CC-4346-A4D0-EDC06EE857FE}">
      <dgm:prSet/>
      <dgm:spPr/>
      <dgm:t>
        <a:bodyPr/>
        <a:lstStyle/>
        <a:p>
          <a:r>
            <a:rPr lang="en-US" dirty="0"/>
            <a:t>Does it cause direct harm to another person?</a:t>
          </a:r>
        </a:p>
      </dgm:t>
    </dgm:pt>
    <dgm:pt modelId="{CEA74E26-2D91-431E-A9C1-85D941F44642}" type="parTrans" cxnId="{02FFB96D-7BDE-487E-8B36-A04438604238}">
      <dgm:prSet/>
      <dgm:spPr/>
      <dgm:t>
        <a:bodyPr/>
        <a:lstStyle/>
        <a:p>
          <a:endParaRPr lang="en-US"/>
        </a:p>
      </dgm:t>
    </dgm:pt>
    <dgm:pt modelId="{3F25F485-8D13-4204-92C2-945970D5BCF1}" type="sibTrans" cxnId="{02FFB96D-7BDE-487E-8B36-A04438604238}">
      <dgm:prSet/>
      <dgm:spPr/>
      <dgm:t>
        <a:bodyPr/>
        <a:lstStyle/>
        <a:p>
          <a:endParaRPr lang="en-US"/>
        </a:p>
      </dgm:t>
    </dgm:pt>
    <dgm:pt modelId="{AC13D180-D3F0-4F27-BB5A-56694E14C0A1}">
      <dgm:prSet/>
      <dgm:spPr/>
      <dgm:t>
        <a:bodyPr/>
        <a:lstStyle/>
        <a:p>
          <a:r>
            <a:rPr lang="en-US"/>
            <a:t>Does it use one person as a means for another person’s ends?</a:t>
          </a:r>
        </a:p>
      </dgm:t>
    </dgm:pt>
    <dgm:pt modelId="{7E7FFBFA-2E36-403E-89E3-795947BC19C2}" type="parTrans" cxnId="{3F56880D-D41C-44BD-A495-A6D24ED59093}">
      <dgm:prSet/>
      <dgm:spPr/>
      <dgm:t>
        <a:bodyPr/>
        <a:lstStyle/>
        <a:p>
          <a:endParaRPr lang="en-US"/>
        </a:p>
      </dgm:t>
    </dgm:pt>
    <dgm:pt modelId="{A06FA4F5-44C2-4C61-9731-24D138BD7A73}" type="sibTrans" cxnId="{3F56880D-D41C-44BD-A495-A6D24ED59093}">
      <dgm:prSet/>
      <dgm:spPr/>
      <dgm:t>
        <a:bodyPr/>
        <a:lstStyle/>
        <a:p>
          <a:endParaRPr lang="en-US"/>
        </a:p>
      </dgm:t>
    </dgm:pt>
    <dgm:pt modelId="{6AA69309-E4AC-4D29-8DF1-2D38E5386438}">
      <dgm:prSet/>
      <dgm:spPr/>
      <dgm:t>
        <a:bodyPr/>
        <a:lstStyle/>
        <a:p>
          <a:r>
            <a:rPr lang="en-US" dirty="0"/>
            <a:t>Is the use of data/ai motivated by </a:t>
          </a:r>
          <a:r>
            <a:rPr lang="en-US" b="1" dirty="0"/>
            <a:t>virtue</a:t>
          </a:r>
          <a:r>
            <a:rPr lang="en-US" dirty="0"/>
            <a:t>?</a:t>
          </a:r>
        </a:p>
      </dgm:t>
    </dgm:pt>
    <dgm:pt modelId="{6EBE0E19-374A-4F0B-80F1-06F3E7602F42}" type="parTrans" cxnId="{C8C215D4-106D-4BE0-B640-2261F528A025}">
      <dgm:prSet/>
      <dgm:spPr/>
      <dgm:t>
        <a:bodyPr/>
        <a:lstStyle/>
        <a:p>
          <a:endParaRPr lang="en-US"/>
        </a:p>
      </dgm:t>
    </dgm:pt>
    <dgm:pt modelId="{6F76058F-079B-47C1-BCE5-21EA42C6C0EC}" type="sibTrans" cxnId="{C8C215D4-106D-4BE0-B640-2261F528A025}">
      <dgm:prSet/>
      <dgm:spPr/>
      <dgm:t>
        <a:bodyPr/>
        <a:lstStyle/>
        <a:p>
          <a:endParaRPr lang="en-US"/>
        </a:p>
      </dgm:t>
    </dgm:pt>
    <dgm:pt modelId="{0B65472F-58B6-4B4E-9F8D-FB323956B285}">
      <dgm:prSet/>
      <dgm:spPr/>
      <dgm:t>
        <a:bodyPr/>
        <a:lstStyle/>
        <a:p>
          <a:r>
            <a:rPr lang="en-US"/>
            <a:t>Is the intention behind the use of data to help people? To create something of value? </a:t>
          </a:r>
        </a:p>
      </dgm:t>
    </dgm:pt>
    <dgm:pt modelId="{7310FA9A-F03E-41F0-8984-CB077D92EB74}" type="parTrans" cxnId="{830A1071-11C9-4EE6-A68E-5BD459E225DA}">
      <dgm:prSet/>
      <dgm:spPr/>
      <dgm:t>
        <a:bodyPr/>
        <a:lstStyle/>
        <a:p>
          <a:endParaRPr lang="en-US"/>
        </a:p>
      </dgm:t>
    </dgm:pt>
    <dgm:pt modelId="{C74B79E1-1AB8-4F03-8829-B9FA42864324}" type="sibTrans" cxnId="{830A1071-11C9-4EE6-A68E-5BD459E225DA}">
      <dgm:prSet/>
      <dgm:spPr/>
      <dgm:t>
        <a:bodyPr/>
        <a:lstStyle/>
        <a:p>
          <a:endParaRPr lang="en-US"/>
        </a:p>
      </dgm:t>
    </dgm:pt>
    <dgm:pt modelId="{E895F8F3-265C-4617-AD7D-11FA7EF85474}">
      <dgm:prSet/>
      <dgm:spPr/>
      <dgm:t>
        <a:bodyPr/>
        <a:lstStyle/>
        <a:p>
          <a:r>
            <a:rPr lang="en-US"/>
            <a:t>Is it motivated by the desire to capture value?</a:t>
          </a:r>
        </a:p>
      </dgm:t>
    </dgm:pt>
    <dgm:pt modelId="{72AF7FDB-DA2A-4652-AC64-3EE36E7187ED}" type="parTrans" cxnId="{A62FFB4F-989B-48DD-910A-0AF6141ECA92}">
      <dgm:prSet/>
      <dgm:spPr/>
      <dgm:t>
        <a:bodyPr/>
        <a:lstStyle/>
        <a:p>
          <a:endParaRPr lang="en-US"/>
        </a:p>
      </dgm:t>
    </dgm:pt>
    <dgm:pt modelId="{7FAEDE05-557F-41A7-B59C-84242674F830}" type="sibTrans" cxnId="{A62FFB4F-989B-48DD-910A-0AF6141ECA92}">
      <dgm:prSet/>
      <dgm:spPr/>
      <dgm:t>
        <a:bodyPr/>
        <a:lstStyle/>
        <a:p>
          <a:endParaRPr lang="en-US"/>
        </a:p>
      </dgm:t>
    </dgm:pt>
    <dgm:pt modelId="{927B2627-21DA-DB46-872C-BA283C4E362A}" type="pres">
      <dgm:prSet presAssocID="{059EC2D7-1376-453F-9507-3D94BF50A741}" presName="Name0" presStyleCnt="0">
        <dgm:presLayoutVars>
          <dgm:dir/>
          <dgm:animLvl val="lvl"/>
          <dgm:resizeHandles val="exact"/>
        </dgm:presLayoutVars>
      </dgm:prSet>
      <dgm:spPr/>
    </dgm:pt>
    <dgm:pt modelId="{92036153-CB6D-614A-B252-13D3B115FD79}" type="pres">
      <dgm:prSet presAssocID="{6FE01204-AEF5-4065-BE47-A93875CAEFC6}" presName="linNode" presStyleCnt="0"/>
      <dgm:spPr/>
    </dgm:pt>
    <dgm:pt modelId="{EFE670F2-9E77-734D-A5A0-0C63795425A6}" type="pres">
      <dgm:prSet presAssocID="{6FE01204-AEF5-4065-BE47-A93875CAEFC6}" presName="parentText" presStyleLbl="node1" presStyleIdx="0" presStyleCnt="3">
        <dgm:presLayoutVars>
          <dgm:chMax val="1"/>
          <dgm:bulletEnabled val="1"/>
        </dgm:presLayoutVars>
      </dgm:prSet>
      <dgm:spPr/>
    </dgm:pt>
    <dgm:pt modelId="{1681D831-AA40-364C-9BA0-05392D126F0E}" type="pres">
      <dgm:prSet presAssocID="{6FE01204-AEF5-4065-BE47-A93875CAEFC6}" presName="descendantText" presStyleLbl="alignAccFollowNode1" presStyleIdx="0" presStyleCnt="3">
        <dgm:presLayoutVars>
          <dgm:bulletEnabled val="1"/>
        </dgm:presLayoutVars>
      </dgm:prSet>
      <dgm:spPr/>
    </dgm:pt>
    <dgm:pt modelId="{2672EF26-9AE6-0349-999A-62C0F68C2737}" type="pres">
      <dgm:prSet presAssocID="{58B72B5C-4849-4EC9-B88E-D97AEC1BE7F8}" presName="sp" presStyleCnt="0"/>
      <dgm:spPr/>
    </dgm:pt>
    <dgm:pt modelId="{2E9B6FCE-E5A2-8C4E-8845-0C935E8F8EB6}" type="pres">
      <dgm:prSet presAssocID="{A3448397-FCA6-4806-A3E9-869F7D2EA756}" presName="linNode" presStyleCnt="0"/>
      <dgm:spPr/>
    </dgm:pt>
    <dgm:pt modelId="{9BD9661B-05AA-8A4C-9BF3-CCB121136F31}" type="pres">
      <dgm:prSet presAssocID="{A3448397-FCA6-4806-A3E9-869F7D2EA756}" presName="parentText" presStyleLbl="node1" presStyleIdx="1" presStyleCnt="3">
        <dgm:presLayoutVars>
          <dgm:chMax val="1"/>
          <dgm:bulletEnabled val="1"/>
        </dgm:presLayoutVars>
      </dgm:prSet>
      <dgm:spPr/>
    </dgm:pt>
    <dgm:pt modelId="{4F3FB201-893B-2943-8A7A-EB6669D3C5F3}" type="pres">
      <dgm:prSet presAssocID="{A3448397-FCA6-4806-A3E9-869F7D2EA756}" presName="descendantText" presStyleLbl="alignAccFollowNode1" presStyleIdx="1" presStyleCnt="3">
        <dgm:presLayoutVars>
          <dgm:bulletEnabled val="1"/>
        </dgm:presLayoutVars>
      </dgm:prSet>
      <dgm:spPr/>
    </dgm:pt>
    <dgm:pt modelId="{E3AE4418-FC73-3340-B0DC-170C02CF3697}" type="pres">
      <dgm:prSet presAssocID="{1CBD1FB0-A2B2-4D21-8D45-64B782B909DE}" presName="sp" presStyleCnt="0"/>
      <dgm:spPr/>
    </dgm:pt>
    <dgm:pt modelId="{D264FBB8-2AA6-134F-89AD-47C61E5A888B}" type="pres">
      <dgm:prSet presAssocID="{6AA69309-E4AC-4D29-8DF1-2D38E5386438}" presName="linNode" presStyleCnt="0"/>
      <dgm:spPr/>
    </dgm:pt>
    <dgm:pt modelId="{7201D09E-4936-EC4A-B78A-626BEEFECD20}" type="pres">
      <dgm:prSet presAssocID="{6AA69309-E4AC-4D29-8DF1-2D38E5386438}" presName="parentText" presStyleLbl="node1" presStyleIdx="2" presStyleCnt="3">
        <dgm:presLayoutVars>
          <dgm:chMax val="1"/>
          <dgm:bulletEnabled val="1"/>
        </dgm:presLayoutVars>
      </dgm:prSet>
      <dgm:spPr/>
    </dgm:pt>
    <dgm:pt modelId="{C9CD7DDA-B7E8-FB4C-93F7-9EA2B2C94030}" type="pres">
      <dgm:prSet presAssocID="{6AA69309-E4AC-4D29-8DF1-2D38E5386438}" presName="descendantText" presStyleLbl="alignAccFollowNode1" presStyleIdx="2" presStyleCnt="3">
        <dgm:presLayoutVars>
          <dgm:bulletEnabled val="1"/>
        </dgm:presLayoutVars>
      </dgm:prSet>
      <dgm:spPr/>
    </dgm:pt>
  </dgm:ptLst>
  <dgm:cxnLst>
    <dgm:cxn modelId="{00FE6D05-0990-0E40-8B2D-AA0F5231CA17}" type="presOf" srcId="{6AA69309-E4AC-4D29-8DF1-2D38E5386438}" destId="{7201D09E-4936-EC4A-B78A-626BEEFECD20}" srcOrd="0" destOrd="0" presId="urn:microsoft.com/office/officeart/2005/8/layout/vList5"/>
    <dgm:cxn modelId="{3F56880D-D41C-44BD-A495-A6D24ED59093}" srcId="{A3448397-FCA6-4806-A3E9-869F7D2EA756}" destId="{AC13D180-D3F0-4F27-BB5A-56694E14C0A1}" srcOrd="1" destOrd="0" parTransId="{7E7FFBFA-2E36-403E-89E3-795947BC19C2}" sibTransId="{A06FA4F5-44C2-4C61-9731-24D138BD7A73}"/>
    <dgm:cxn modelId="{9F4B780E-DA2C-8D4C-949B-3AE10C40BF43}" type="presOf" srcId="{6FE01204-AEF5-4065-BE47-A93875CAEFC6}" destId="{EFE670F2-9E77-734D-A5A0-0C63795425A6}" srcOrd="0" destOrd="0" presId="urn:microsoft.com/office/officeart/2005/8/layout/vList5"/>
    <dgm:cxn modelId="{E2773815-15F9-41EB-BB72-EE26D2319737}" srcId="{6FE01204-AEF5-4065-BE47-A93875CAEFC6}" destId="{AE4A0CCB-8899-4D73-9492-CF7ACB51E478}" srcOrd="1" destOrd="0" parTransId="{EBD28973-6123-46DF-A03A-AD25B92371B6}" sibTransId="{97C257CF-A46D-4347-BABA-DE8D55D03C98}"/>
    <dgm:cxn modelId="{7973A21A-C640-464D-B776-0C8B6FA580A7}" type="presOf" srcId="{059EC2D7-1376-453F-9507-3D94BF50A741}" destId="{927B2627-21DA-DB46-872C-BA283C4E362A}" srcOrd="0" destOrd="0" presId="urn:microsoft.com/office/officeart/2005/8/layout/vList5"/>
    <dgm:cxn modelId="{9B9B8E4C-02A1-0C4C-B022-CF542B96F398}" type="presOf" srcId="{AE4A0CCB-8899-4D73-9492-CF7ACB51E478}" destId="{1681D831-AA40-364C-9BA0-05392D126F0E}" srcOrd="0" destOrd="1" presId="urn:microsoft.com/office/officeart/2005/8/layout/vList5"/>
    <dgm:cxn modelId="{A62FFB4F-989B-48DD-910A-0AF6141ECA92}" srcId="{6AA69309-E4AC-4D29-8DF1-2D38E5386438}" destId="{E895F8F3-265C-4617-AD7D-11FA7EF85474}" srcOrd="1" destOrd="0" parTransId="{72AF7FDB-DA2A-4652-AC64-3EE36E7187ED}" sibTransId="{7FAEDE05-557F-41A7-B59C-84242674F830}"/>
    <dgm:cxn modelId="{FF4CAE55-EF3E-A646-9F10-12F638CF7C42}" type="presOf" srcId="{A3448397-FCA6-4806-A3E9-869F7D2EA756}" destId="{9BD9661B-05AA-8A4C-9BF3-CCB121136F31}" srcOrd="0" destOrd="0" presId="urn:microsoft.com/office/officeart/2005/8/layout/vList5"/>
    <dgm:cxn modelId="{672AD268-F897-461B-819B-D5C9524CA790}" srcId="{059EC2D7-1376-453F-9507-3D94BF50A741}" destId="{6FE01204-AEF5-4065-BE47-A93875CAEFC6}" srcOrd="0" destOrd="0" parTransId="{420BF8D8-C16D-4837-B5A7-CA4D8013C9B7}" sibTransId="{58B72B5C-4849-4EC9-B88E-D97AEC1BE7F8}"/>
    <dgm:cxn modelId="{474D2E69-43A9-40CE-8560-6C6A4A08C373}" srcId="{059EC2D7-1376-453F-9507-3D94BF50A741}" destId="{A3448397-FCA6-4806-A3E9-869F7D2EA756}" srcOrd="1" destOrd="0" parTransId="{310EB1A9-C394-4AAA-B493-55371F964047}" sibTransId="{1CBD1FB0-A2B2-4D21-8D45-64B782B909DE}"/>
    <dgm:cxn modelId="{200A996A-A7A6-944C-855F-9C2997CEB792}" type="presOf" srcId="{F7A32091-5FF6-4B10-94C8-E676A61B35A2}" destId="{1681D831-AA40-364C-9BA0-05392D126F0E}" srcOrd="0" destOrd="0" presId="urn:microsoft.com/office/officeart/2005/8/layout/vList5"/>
    <dgm:cxn modelId="{02FFB96D-7BDE-487E-8B36-A04438604238}" srcId="{A3448397-FCA6-4806-A3E9-869F7D2EA756}" destId="{A61FFC48-15CC-4346-A4D0-EDC06EE857FE}" srcOrd="0" destOrd="0" parTransId="{CEA74E26-2D91-431E-A9C1-85D941F44642}" sibTransId="{3F25F485-8D13-4204-92C2-945970D5BCF1}"/>
    <dgm:cxn modelId="{830A1071-11C9-4EE6-A68E-5BD459E225DA}" srcId="{6AA69309-E4AC-4D29-8DF1-2D38E5386438}" destId="{0B65472F-58B6-4B4E-9F8D-FB323956B285}" srcOrd="0" destOrd="0" parTransId="{7310FA9A-F03E-41F0-8984-CB077D92EB74}" sibTransId="{C74B79E1-1AB8-4F03-8829-B9FA42864324}"/>
    <dgm:cxn modelId="{A020EF8B-2E0B-8D4A-A605-22E545676DD9}" type="presOf" srcId="{AC13D180-D3F0-4F27-BB5A-56694E14C0A1}" destId="{4F3FB201-893B-2943-8A7A-EB6669D3C5F3}" srcOrd="0" destOrd="1" presId="urn:microsoft.com/office/officeart/2005/8/layout/vList5"/>
    <dgm:cxn modelId="{B2843BA6-5236-4BE0-B766-BE5FF219D7C3}" srcId="{6FE01204-AEF5-4065-BE47-A93875CAEFC6}" destId="{F7A32091-5FF6-4B10-94C8-E676A61B35A2}" srcOrd="0" destOrd="0" parTransId="{FDC29D4E-CD84-4F7B-A605-204AC73FE9C8}" sibTransId="{D2AE5511-4F73-459F-913B-513436EB4072}"/>
    <dgm:cxn modelId="{BDA450AB-F3C3-E540-A946-0F3132DB240F}" type="presOf" srcId="{E895F8F3-265C-4617-AD7D-11FA7EF85474}" destId="{C9CD7DDA-B7E8-FB4C-93F7-9EA2B2C94030}" srcOrd="0" destOrd="1" presId="urn:microsoft.com/office/officeart/2005/8/layout/vList5"/>
    <dgm:cxn modelId="{A8B05DAE-1625-634B-8E2D-80D6AB9D9112}" type="presOf" srcId="{0B65472F-58B6-4B4E-9F8D-FB323956B285}" destId="{C9CD7DDA-B7E8-FB4C-93F7-9EA2B2C94030}" srcOrd="0" destOrd="0" presId="urn:microsoft.com/office/officeart/2005/8/layout/vList5"/>
    <dgm:cxn modelId="{327C84B6-C690-1249-89DE-20DDBEF42445}" type="presOf" srcId="{A61FFC48-15CC-4346-A4D0-EDC06EE857FE}" destId="{4F3FB201-893B-2943-8A7A-EB6669D3C5F3}" srcOrd="0" destOrd="0" presId="urn:microsoft.com/office/officeart/2005/8/layout/vList5"/>
    <dgm:cxn modelId="{C8C215D4-106D-4BE0-B640-2261F528A025}" srcId="{059EC2D7-1376-453F-9507-3D94BF50A741}" destId="{6AA69309-E4AC-4D29-8DF1-2D38E5386438}" srcOrd="2" destOrd="0" parTransId="{6EBE0E19-374A-4F0B-80F1-06F3E7602F42}" sibTransId="{6F76058F-079B-47C1-BCE5-21EA42C6C0EC}"/>
    <dgm:cxn modelId="{4EC3DA6E-8A39-3F40-8506-EB1FF438DFB0}" type="presParOf" srcId="{927B2627-21DA-DB46-872C-BA283C4E362A}" destId="{92036153-CB6D-614A-B252-13D3B115FD79}" srcOrd="0" destOrd="0" presId="urn:microsoft.com/office/officeart/2005/8/layout/vList5"/>
    <dgm:cxn modelId="{885F46C0-F982-FB46-8ECC-2907391A49EE}" type="presParOf" srcId="{92036153-CB6D-614A-B252-13D3B115FD79}" destId="{EFE670F2-9E77-734D-A5A0-0C63795425A6}" srcOrd="0" destOrd="0" presId="urn:microsoft.com/office/officeart/2005/8/layout/vList5"/>
    <dgm:cxn modelId="{A6FFA32F-79B6-434B-A527-93D12FABED1C}" type="presParOf" srcId="{92036153-CB6D-614A-B252-13D3B115FD79}" destId="{1681D831-AA40-364C-9BA0-05392D126F0E}" srcOrd="1" destOrd="0" presId="urn:microsoft.com/office/officeart/2005/8/layout/vList5"/>
    <dgm:cxn modelId="{BC5AD2B7-E5CB-884E-8511-E7D02DE9AD9B}" type="presParOf" srcId="{927B2627-21DA-DB46-872C-BA283C4E362A}" destId="{2672EF26-9AE6-0349-999A-62C0F68C2737}" srcOrd="1" destOrd="0" presId="urn:microsoft.com/office/officeart/2005/8/layout/vList5"/>
    <dgm:cxn modelId="{7DEC8412-FFA9-9B4F-A074-F555A39A22A8}" type="presParOf" srcId="{927B2627-21DA-DB46-872C-BA283C4E362A}" destId="{2E9B6FCE-E5A2-8C4E-8845-0C935E8F8EB6}" srcOrd="2" destOrd="0" presId="urn:microsoft.com/office/officeart/2005/8/layout/vList5"/>
    <dgm:cxn modelId="{36C30C76-8BD7-864A-9A83-E28EDBD37133}" type="presParOf" srcId="{2E9B6FCE-E5A2-8C4E-8845-0C935E8F8EB6}" destId="{9BD9661B-05AA-8A4C-9BF3-CCB121136F31}" srcOrd="0" destOrd="0" presId="urn:microsoft.com/office/officeart/2005/8/layout/vList5"/>
    <dgm:cxn modelId="{46A1B8E8-AC87-B248-9286-360B1A72A0B5}" type="presParOf" srcId="{2E9B6FCE-E5A2-8C4E-8845-0C935E8F8EB6}" destId="{4F3FB201-893B-2943-8A7A-EB6669D3C5F3}" srcOrd="1" destOrd="0" presId="urn:microsoft.com/office/officeart/2005/8/layout/vList5"/>
    <dgm:cxn modelId="{62B78A49-35B8-CC4A-B1D8-BEA31285ABC2}" type="presParOf" srcId="{927B2627-21DA-DB46-872C-BA283C4E362A}" destId="{E3AE4418-FC73-3340-B0DC-170C02CF3697}" srcOrd="3" destOrd="0" presId="urn:microsoft.com/office/officeart/2005/8/layout/vList5"/>
    <dgm:cxn modelId="{8309D71F-F4C6-9347-AFF7-E1C2D6167CEA}" type="presParOf" srcId="{927B2627-21DA-DB46-872C-BA283C4E362A}" destId="{D264FBB8-2AA6-134F-89AD-47C61E5A888B}" srcOrd="4" destOrd="0" presId="urn:microsoft.com/office/officeart/2005/8/layout/vList5"/>
    <dgm:cxn modelId="{0A245B75-8511-1C43-BBC6-62CD14B45E45}" type="presParOf" srcId="{D264FBB8-2AA6-134F-89AD-47C61E5A888B}" destId="{7201D09E-4936-EC4A-B78A-626BEEFECD20}" srcOrd="0" destOrd="0" presId="urn:microsoft.com/office/officeart/2005/8/layout/vList5"/>
    <dgm:cxn modelId="{2A602864-F79B-144D-8BB5-0FFB5AC07843}" type="presParOf" srcId="{D264FBB8-2AA6-134F-89AD-47C61E5A888B}" destId="{C9CD7DDA-B7E8-FB4C-93F7-9EA2B2C9403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112E5A-0B94-4714-815A-3B5107D74737}"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0204BBBB-D434-4A28-9642-E2DAF4C698AA}">
      <dgm:prSet/>
      <dgm:spPr/>
      <dgm:t>
        <a:bodyPr/>
        <a:lstStyle/>
        <a:p>
          <a:r>
            <a:rPr lang="en-US"/>
            <a:t>Consequentialism, deontology, and virtue ethics are general perspectives on how to approach the question of what is good </a:t>
          </a:r>
        </a:p>
      </dgm:t>
    </dgm:pt>
    <dgm:pt modelId="{8C769A8C-A506-4F69-965D-5E9B2791DF0B}" type="parTrans" cxnId="{24E90BE8-8D40-4AD8-8335-18724C063FF9}">
      <dgm:prSet/>
      <dgm:spPr/>
      <dgm:t>
        <a:bodyPr/>
        <a:lstStyle/>
        <a:p>
          <a:endParaRPr lang="en-US"/>
        </a:p>
      </dgm:t>
    </dgm:pt>
    <dgm:pt modelId="{66CF5E53-30D0-4724-9B7A-67633B61F193}" type="sibTrans" cxnId="{24E90BE8-8D40-4AD8-8335-18724C063FF9}">
      <dgm:prSet/>
      <dgm:spPr/>
      <dgm:t>
        <a:bodyPr/>
        <a:lstStyle/>
        <a:p>
          <a:endParaRPr lang="en-US"/>
        </a:p>
      </dgm:t>
    </dgm:pt>
    <dgm:pt modelId="{4ECD1B1B-56A6-4789-8B45-20FEC4F168A5}">
      <dgm:prSet/>
      <dgm:spPr/>
      <dgm:t>
        <a:bodyPr/>
        <a:lstStyle/>
        <a:p>
          <a:r>
            <a:rPr lang="en-US"/>
            <a:t>They cannot serve as complete definitions of what is good</a:t>
          </a:r>
        </a:p>
      </dgm:t>
    </dgm:pt>
    <dgm:pt modelId="{D8CF65F0-32DC-4363-A645-332EB743B88F}" type="parTrans" cxnId="{1EA86B33-3513-4126-AF85-29380C3C135F}">
      <dgm:prSet/>
      <dgm:spPr/>
      <dgm:t>
        <a:bodyPr/>
        <a:lstStyle/>
        <a:p>
          <a:endParaRPr lang="en-US"/>
        </a:p>
      </dgm:t>
    </dgm:pt>
    <dgm:pt modelId="{B9DED734-290A-49FE-A4B2-35302F314BEB}" type="sibTrans" cxnId="{1EA86B33-3513-4126-AF85-29380C3C135F}">
      <dgm:prSet/>
      <dgm:spPr/>
      <dgm:t>
        <a:bodyPr/>
        <a:lstStyle/>
        <a:p>
          <a:endParaRPr lang="en-US"/>
        </a:p>
      </dgm:t>
    </dgm:pt>
    <dgm:pt modelId="{F76B4D59-D1A0-4A8A-A2B8-5B6E9B7939BE}">
      <dgm:prSet/>
      <dgm:spPr/>
      <dgm:t>
        <a:bodyPr/>
        <a:lstStyle/>
        <a:p>
          <a:r>
            <a:rPr lang="en-US"/>
            <a:t>All theories rely on something hard to define</a:t>
          </a:r>
        </a:p>
      </dgm:t>
    </dgm:pt>
    <dgm:pt modelId="{AADECACE-D032-4B0B-935F-225E81282161}" type="parTrans" cxnId="{38E0BD61-5047-4694-B9A6-1B6F2D39A70C}">
      <dgm:prSet/>
      <dgm:spPr/>
      <dgm:t>
        <a:bodyPr/>
        <a:lstStyle/>
        <a:p>
          <a:endParaRPr lang="en-US"/>
        </a:p>
      </dgm:t>
    </dgm:pt>
    <dgm:pt modelId="{0A4840C6-5CDB-4CEC-8162-607E576EF9FF}" type="sibTrans" cxnId="{38E0BD61-5047-4694-B9A6-1B6F2D39A70C}">
      <dgm:prSet/>
      <dgm:spPr/>
      <dgm:t>
        <a:bodyPr/>
        <a:lstStyle/>
        <a:p>
          <a:endParaRPr lang="en-US"/>
        </a:p>
      </dgm:t>
    </dgm:pt>
    <dgm:pt modelId="{5311ADD5-FC2B-44AE-A280-219E7C70DBF1}">
      <dgm:prSet/>
      <dgm:spPr/>
      <dgm:t>
        <a:bodyPr/>
        <a:lstStyle/>
        <a:p>
          <a:r>
            <a:rPr lang="en-US"/>
            <a:t>How do we measure the value of consequences?</a:t>
          </a:r>
        </a:p>
      </dgm:t>
    </dgm:pt>
    <dgm:pt modelId="{6551A103-1709-49E0-9FF0-5E7D6D2FF2E3}" type="parTrans" cxnId="{AEA4183B-C259-4347-958D-065E38750D6D}">
      <dgm:prSet/>
      <dgm:spPr/>
      <dgm:t>
        <a:bodyPr/>
        <a:lstStyle/>
        <a:p>
          <a:endParaRPr lang="en-US"/>
        </a:p>
      </dgm:t>
    </dgm:pt>
    <dgm:pt modelId="{22F03D14-912A-4049-A50C-E934E7820588}" type="sibTrans" cxnId="{AEA4183B-C259-4347-958D-065E38750D6D}">
      <dgm:prSet/>
      <dgm:spPr/>
      <dgm:t>
        <a:bodyPr/>
        <a:lstStyle/>
        <a:p>
          <a:endParaRPr lang="en-US"/>
        </a:p>
      </dgm:t>
    </dgm:pt>
    <dgm:pt modelId="{D4C670A6-5E01-43AB-A18C-669E7A8197FE}">
      <dgm:prSet/>
      <dgm:spPr/>
      <dgm:t>
        <a:bodyPr/>
        <a:lstStyle/>
        <a:p>
          <a:r>
            <a:rPr lang="en-US"/>
            <a:t>Which rules are good rules?</a:t>
          </a:r>
        </a:p>
      </dgm:t>
    </dgm:pt>
    <dgm:pt modelId="{82E964F0-5CF6-47BB-ACCC-CBC07AF59AA0}" type="parTrans" cxnId="{62047067-DFA8-4217-A001-60823DEB69D1}">
      <dgm:prSet/>
      <dgm:spPr/>
      <dgm:t>
        <a:bodyPr/>
        <a:lstStyle/>
        <a:p>
          <a:endParaRPr lang="en-US"/>
        </a:p>
      </dgm:t>
    </dgm:pt>
    <dgm:pt modelId="{DD3453D7-EBDD-4A19-AC5E-5F87D45DBC0B}" type="sibTrans" cxnId="{62047067-DFA8-4217-A001-60823DEB69D1}">
      <dgm:prSet/>
      <dgm:spPr/>
      <dgm:t>
        <a:bodyPr/>
        <a:lstStyle/>
        <a:p>
          <a:endParaRPr lang="en-US"/>
        </a:p>
      </dgm:t>
    </dgm:pt>
    <dgm:pt modelId="{2FA6C97B-C265-49F9-B64D-8E2C0D45AC36}">
      <dgm:prSet/>
      <dgm:spPr/>
      <dgm:t>
        <a:bodyPr/>
        <a:lstStyle/>
        <a:p>
          <a:r>
            <a:rPr lang="en-US"/>
            <a:t>What are relevant virtues?</a:t>
          </a:r>
        </a:p>
      </dgm:t>
    </dgm:pt>
    <dgm:pt modelId="{515AFB74-8384-4A4C-B89B-D7F7EED880EF}" type="parTrans" cxnId="{7B29B712-D79C-4373-A83F-67FBA88CED2A}">
      <dgm:prSet/>
      <dgm:spPr/>
      <dgm:t>
        <a:bodyPr/>
        <a:lstStyle/>
        <a:p>
          <a:endParaRPr lang="en-US"/>
        </a:p>
      </dgm:t>
    </dgm:pt>
    <dgm:pt modelId="{C0ACED1A-AB46-4D34-A9AF-5F8B3618076F}" type="sibTrans" cxnId="{7B29B712-D79C-4373-A83F-67FBA88CED2A}">
      <dgm:prSet/>
      <dgm:spPr/>
      <dgm:t>
        <a:bodyPr/>
        <a:lstStyle/>
        <a:p>
          <a:endParaRPr lang="en-US"/>
        </a:p>
      </dgm:t>
    </dgm:pt>
    <dgm:pt modelId="{6BCC28E4-089D-304F-819F-FA169F64D8FB}" type="pres">
      <dgm:prSet presAssocID="{1D112E5A-0B94-4714-815A-3B5107D74737}" presName="Name0" presStyleCnt="0">
        <dgm:presLayoutVars>
          <dgm:dir/>
          <dgm:animLvl val="lvl"/>
          <dgm:resizeHandles val="exact"/>
        </dgm:presLayoutVars>
      </dgm:prSet>
      <dgm:spPr/>
    </dgm:pt>
    <dgm:pt modelId="{6D532B9A-1778-4A43-A461-5E7F1165ABD4}" type="pres">
      <dgm:prSet presAssocID="{F76B4D59-D1A0-4A8A-A2B8-5B6E9B7939BE}" presName="boxAndChildren" presStyleCnt="0"/>
      <dgm:spPr/>
    </dgm:pt>
    <dgm:pt modelId="{B4274494-DFA4-104F-B365-26B8B4403B8F}" type="pres">
      <dgm:prSet presAssocID="{F76B4D59-D1A0-4A8A-A2B8-5B6E9B7939BE}" presName="parentTextBox" presStyleLbl="node1" presStyleIdx="0" presStyleCnt="2"/>
      <dgm:spPr/>
    </dgm:pt>
    <dgm:pt modelId="{E5DEF7A9-3D2D-CA49-9690-C2DD6461C509}" type="pres">
      <dgm:prSet presAssocID="{F76B4D59-D1A0-4A8A-A2B8-5B6E9B7939BE}" presName="entireBox" presStyleLbl="node1" presStyleIdx="0" presStyleCnt="2"/>
      <dgm:spPr/>
    </dgm:pt>
    <dgm:pt modelId="{18E40E79-6A77-F14A-95BB-5620C9C0EA28}" type="pres">
      <dgm:prSet presAssocID="{F76B4D59-D1A0-4A8A-A2B8-5B6E9B7939BE}" presName="descendantBox" presStyleCnt="0"/>
      <dgm:spPr/>
    </dgm:pt>
    <dgm:pt modelId="{35FD16E8-9181-0949-9C79-901BCFEA3E41}" type="pres">
      <dgm:prSet presAssocID="{5311ADD5-FC2B-44AE-A280-219E7C70DBF1}" presName="childTextBox" presStyleLbl="fgAccFollowNode1" presStyleIdx="0" presStyleCnt="4">
        <dgm:presLayoutVars>
          <dgm:bulletEnabled val="1"/>
        </dgm:presLayoutVars>
      </dgm:prSet>
      <dgm:spPr/>
    </dgm:pt>
    <dgm:pt modelId="{37F0E9B8-3D9E-1043-B49D-0295407266AC}" type="pres">
      <dgm:prSet presAssocID="{D4C670A6-5E01-43AB-A18C-669E7A8197FE}" presName="childTextBox" presStyleLbl="fgAccFollowNode1" presStyleIdx="1" presStyleCnt="4">
        <dgm:presLayoutVars>
          <dgm:bulletEnabled val="1"/>
        </dgm:presLayoutVars>
      </dgm:prSet>
      <dgm:spPr/>
    </dgm:pt>
    <dgm:pt modelId="{EB2A7503-C9D5-5841-A6BC-2C64D0863A37}" type="pres">
      <dgm:prSet presAssocID="{2FA6C97B-C265-49F9-B64D-8E2C0D45AC36}" presName="childTextBox" presStyleLbl="fgAccFollowNode1" presStyleIdx="2" presStyleCnt="4">
        <dgm:presLayoutVars>
          <dgm:bulletEnabled val="1"/>
        </dgm:presLayoutVars>
      </dgm:prSet>
      <dgm:spPr/>
    </dgm:pt>
    <dgm:pt modelId="{76EFF16E-EA51-8F4F-A254-DB4CB2AC0EA2}" type="pres">
      <dgm:prSet presAssocID="{66CF5E53-30D0-4724-9B7A-67633B61F193}" presName="sp" presStyleCnt="0"/>
      <dgm:spPr/>
    </dgm:pt>
    <dgm:pt modelId="{310300B1-2028-FC4E-949C-17C34CE67FE8}" type="pres">
      <dgm:prSet presAssocID="{0204BBBB-D434-4A28-9642-E2DAF4C698AA}" presName="arrowAndChildren" presStyleCnt="0"/>
      <dgm:spPr/>
    </dgm:pt>
    <dgm:pt modelId="{E24285E3-BA1C-4C4D-9802-818524E7ABAE}" type="pres">
      <dgm:prSet presAssocID="{0204BBBB-D434-4A28-9642-E2DAF4C698AA}" presName="parentTextArrow" presStyleLbl="node1" presStyleIdx="0" presStyleCnt="2"/>
      <dgm:spPr/>
    </dgm:pt>
    <dgm:pt modelId="{9CD98DAD-769E-C642-89E7-0085FA4A454B}" type="pres">
      <dgm:prSet presAssocID="{0204BBBB-D434-4A28-9642-E2DAF4C698AA}" presName="arrow" presStyleLbl="node1" presStyleIdx="1" presStyleCnt="2"/>
      <dgm:spPr/>
    </dgm:pt>
    <dgm:pt modelId="{2684E44F-74D5-0248-B5FF-5FEA9CEFBBB0}" type="pres">
      <dgm:prSet presAssocID="{0204BBBB-D434-4A28-9642-E2DAF4C698AA}" presName="descendantArrow" presStyleCnt="0"/>
      <dgm:spPr/>
    </dgm:pt>
    <dgm:pt modelId="{3CD9C01C-7236-D541-8C79-AC39541159BF}" type="pres">
      <dgm:prSet presAssocID="{4ECD1B1B-56A6-4789-8B45-20FEC4F168A5}" presName="childTextArrow" presStyleLbl="fgAccFollowNode1" presStyleIdx="3" presStyleCnt="4">
        <dgm:presLayoutVars>
          <dgm:bulletEnabled val="1"/>
        </dgm:presLayoutVars>
      </dgm:prSet>
      <dgm:spPr/>
    </dgm:pt>
  </dgm:ptLst>
  <dgm:cxnLst>
    <dgm:cxn modelId="{360CE108-9F93-C749-9176-3DAD5FE7A8CC}" type="presOf" srcId="{F76B4D59-D1A0-4A8A-A2B8-5B6E9B7939BE}" destId="{E5DEF7A9-3D2D-CA49-9690-C2DD6461C509}" srcOrd="1" destOrd="0" presId="urn:microsoft.com/office/officeart/2005/8/layout/process4"/>
    <dgm:cxn modelId="{7B29B712-D79C-4373-A83F-67FBA88CED2A}" srcId="{F76B4D59-D1A0-4A8A-A2B8-5B6E9B7939BE}" destId="{2FA6C97B-C265-49F9-B64D-8E2C0D45AC36}" srcOrd="2" destOrd="0" parTransId="{515AFB74-8384-4A4C-B89B-D7F7EED880EF}" sibTransId="{C0ACED1A-AB46-4D34-A9AF-5F8B3618076F}"/>
    <dgm:cxn modelId="{1EA86B33-3513-4126-AF85-29380C3C135F}" srcId="{0204BBBB-D434-4A28-9642-E2DAF4C698AA}" destId="{4ECD1B1B-56A6-4789-8B45-20FEC4F168A5}" srcOrd="0" destOrd="0" parTransId="{D8CF65F0-32DC-4363-A645-332EB743B88F}" sibTransId="{B9DED734-290A-49FE-A4B2-35302F314BEB}"/>
    <dgm:cxn modelId="{AEA4183B-C259-4347-958D-065E38750D6D}" srcId="{F76B4D59-D1A0-4A8A-A2B8-5B6E9B7939BE}" destId="{5311ADD5-FC2B-44AE-A280-219E7C70DBF1}" srcOrd="0" destOrd="0" parTransId="{6551A103-1709-49E0-9FF0-5E7D6D2FF2E3}" sibTransId="{22F03D14-912A-4049-A50C-E934E7820588}"/>
    <dgm:cxn modelId="{D3CCD746-DDEB-684D-A857-84DE7C537035}" type="presOf" srcId="{F76B4D59-D1A0-4A8A-A2B8-5B6E9B7939BE}" destId="{B4274494-DFA4-104F-B365-26B8B4403B8F}" srcOrd="0" destOrd="0" presId="urn:microsoft.com/office/officeart/2005/8/layout/process4"/>
    <dgm:cxn modelId="{38E0BD61-5047-4694-B9A6-1B6F2D39A70C}" srcId="{1D112E5A-0B94-4714-815A-3B5107D74737}" destId="{F76B4D59-D1A0-4A8A-A2B8-5B6E9B7939BE}" srcOrd="1" destOrd="0" parTransId="{AADECACE-D032-4B0B-935F-225E81282161}" sibTransId="{0A4840C6-5CDB-4CEC-8162-607E576EF9FF}"/>
    <dgm:cxn modelId="{4944BA63-9DDB-734B-BAD2-10B559DA966C}" type="presOf" srcId="{D4C670A6-5E01-43AB-A18C-669E7A8197FE}" destId="{37F0E9B8-3D9E-1043-B49D-0295407266AC}" srcOrd="0" destOrd="0" presId="urn:microsoft.com/office/officeart/2005/8/layout/process4"/>
    <dgm:cxn modelId="{62047067-DFA8-4217-A001-60823DEB69D1}" srcId="{F76B4D59-D1A0-4A8A-A2B8-5B6E9B7939BE}" destId="{D4C670A6-5E01-43AB-A18C-669E7A8197FE}" srcOrd="1" destOrd="0" parTransId="{82E964F0-5CF6-47BB-ACCC-CBC07AF59AA0}" sibTransId="{DD3453D7-EBDD-4A19-AC5E-5F87D45DBC0B}"/>
    <dgm:cxn modelId="{E02F876B-1528-D448-8843-4D08CD191178}" type="presOf" srcId="{0204BBBB-D434-4A28-9642-E2DAF4C698AA}" destId="{9CD98DAD-769E-C642-89E7-0085FA4A454B}" srcOrd="1" destOrd="0" presId="urn:microsoft.com/office/officeart/2005/8/layout/process4"/>
    <dgm:cxn modelId="{4795F26C-0D22-A541-8350-13FA941954D1}" type="presOf" srcId="{0204BBBB-D434-4A28-9642-E2DAF4C698AA}" destId="{E24285E3-BA1C-4C4D-9802-818524E7ABAE}" srcOrd="0" destOrd="0" presId="urn:microsoft.com/office/officeart/2005/8/layout/process4"/>
    <dgm:cxn modelId="{E5D9E2A8-F99F-FE40-8ADD-8D63C40C3AD8}" type="presOf" srcId="{2FA6C97B-C265-49F9-B64D-8E2C0D45AC36}" destId="{EB2A7503-C9D5-5841-A6BC-2C64D0863A37}" srcOrd="0" destOrd="0" presId="urn:microsoft.com/office/officeart/2005/8/layout/process4"/>
    <dgm:cxn modelId="{A84B26C6-7A7D-F64A-AC1D-2A26C8B1ABE4}" type="presOf" srcId="{4ECD1B1B-56A6-4789-8B45-20FEC4F168A5}" destId="{3CD9C01C-7236-D541-8C79-AC39541159BF}" srcOrd="0" destOrd="0" presId="urn:microsoft.com/office/officeart/2005/8/layout/process4"/>
    <dgm:cxn modelId="{8C8B80CE-2592-D449-93E3-23B304839C82}" type="presOf" srcId="{5311ADD5-FC2B-44AE-A280-219E7C70DBF1}" destId="{35FD16E8-9181-0949-9C79-901BCFEA3E41}" srcOrd="0" destOrd="0" presId="urn:microsoft.com/office/officeart/2005/8/layout/process4"/>
    <dgm:cxn modelId="{EC10C2DA-2FF7-A14F-BE71-F8D2820045CB}" type="presOf" srcId="{1D112E5A-0B94-4714-815A-3B5107D74737}" destId="{6BCC28E4-089D-304F-819F-FA169F64D8FB}" srcOrd="0" destOrd="0" presId="urn:microsoft.com/office/officeart/2005/8/layout/process4"/>
    <dgm:cxn modelId="{24E90BE8-8D40-4AD8-8335-18724C063FF9}" srcId="{1D112E5A-0B94-4714-815A-3B5107D74737}" destId="{0204BBBB-D434-4A28-9642-E2DAF4C698AA}" srcOrd="0" destOrd="0" parTransId="{8C769A8C-A506-4F69-965D-5E9B2791DF0B}" sibTransId="{66CF5E53-30D0-4724-9B7A-67633B61F193}"/>
    <dgm:cxn modelId="{13AD27A6-DDAA-C747-A15C-23EDF507040F}" type="presParOf" srcId="{6BCC28E4-089D-304F-819F-FA169F64D8FB}" destId="{6D532B9A-1778-4A43-A461-5E7F1165ABD4}" srcOrd="0" destOrd="0" presId="urn:microsoft.com/office/officeart/2005/8/layout/process4"/>
    <dgm:cxn modelId="{67088851-1E96-C245-8304-AEE0E180B696}" type="presParOf" srcId="{6D532B9A-1778-4A43-A461-5E7F1165ABD4}" destId="{B4274494-DFA4-104F-B365-26B8B4403B8F}" srcOrd="0" destOrd="0" presId="urn:microsoft.com/office/officeart/2005/8/layout/process4"/>
    <dgm:cxn modelId="{A4807129-543F-3744-9956-9A5FA20A98E3}" type="presParOf" srcId="{6D532B9A-1778-4A43-A461-5E7F1165ABD4}" destId="{E5DEF7A9-3D2D-CA49-9690-C2DD6461C509}" srcOrd="1" destOrd="0" presId="urn:microsoft.com/office/officeart/2005/8/layout/process4"/>
    <dgm:cxn modelId="{43DF8788-868A-5842-8212-4D171B602AF6}" type="presParOf" srcId="{6D532B9A-1778-4A43-A461-5E7F1165ABD4}" destId="{18E40E79-6A77-F14A-95BB-5620C9C0EA28}" srcOrd="2" destOrd="0" presId="urn:microsoft.com/office/officeart/2005/8/layout/process4"/>
    <dgm:cxn modelId="{4B3CB5CB-D746-EE48-93D1-2E0F1D4B4907}" type="presParOf" srcId="{18E40E79-6A77-F14A-95BB-5620C9C0EA28}" destId="{35FD16E8-9181-0949-9C79-901BCFEA3E41}" srcOrd="0" destOrd="0" presId="urn:microsoft.com/office/officeart/2005/8/layout/process4"/>
    <dgm:cxn modelId="{E9A51CCB-C55B-E546-B5B7-1DE966FE6640}" type="presParOf" srcId="{18E40E79-6A77-F14A-95BB-5620C9C0EA28}" destId="{37F0E9B8-3D9E-1043-B49D-0295407266AC}" srcOrd="1" destOrd="0" presId="urn:microsoft.com/office/officeart/2005/8/layout/process4"/>
    <dgm:cxn modelId="{BEB44DDB-8324-4149-AE99-99B77AF6AEE2}" type="presParOf" srcId="{18E40E79-6A77-F14A-95BB-5620C9C0EA28}" destId="{EB2A7503-C9D5-5841-A6BC-2C64D0863A37}" srcOrd="2" destOrd="0" presId="urn:microsoft.com/office/officeart/2005/8/layout/process4"/>
    <dgm:cxn modelId="{41D8814F-A7A0-394D-93EA-2E34F77FED7B}" type="presParOf" srcId="{6BCC28E4-089D-304F-819F-FA169F64D8FB}" destId="{76EFF16E-EA51-8F4F-A254-DB4CB2AC0EA2}" srcOrd="1" destOrd="0" presId="urn:microsoft.com/office/officeart/2005/8/layout/process4"/>
    <dgm:cxn modelId="{18F8B43D-4263-6040-AA1C-6A64BBE1B605}" type="presParOf" srcId="{6BCC28E4-089D-304F-819F-FA169F64D8FB}" destId="{310300B1-2028-FC4E-949C-17C34CE67FE8}" srcOrd="2" destOrd="0" presId="urn:microsoft.com/office/officeart/2005/8/layout/process4"/>
    <dgm:cxn modelId="{79AD0948-4F05-A34B-A03D-71AC2FF0706B}" type="presParOf" srcId="{310300B1-2028-FC4E-949C-17C34CE67FE8}" destId="{E24285E3-BA1C-4C4D-9802-818524E7ABAE}" srcOrd="0" destOrd="0" presId="urn:microsoft.com/office/officeart/2005/8/layout/process4"/>
    <dgm:cxn modelId="{7C8CE753-8CF6-0840-A11F-5E461A9F001C}" type="presParOf" srcId="{310300B1-2028-FC4E-949C-17C34CE67FE8}" destId="{9CD98DAD-769E-C642-89E7-0085FA4A454B}" srcOrd="1" destOrd="0" presId="urn:microsoft.com/office/officeart/2005/8/layout/process4"/>
    <dgm:cxn modelId="{6314DE5E-D844-BE45-90FA-12FFDDEDD659}" type="presParOf" srcId="{310300B1-2028-FC4E-949C-17C34CE67FE8}" destId="{2684E44F-74D5-0248-B5FF-5FEA9CEFBBB0}" srcOrd="2" destOrd="0" presId="urn:microsoft.com/office/officeart/2005/8/layout/process4"/>
    <dgm:cxn modelId="{BBC870E4-5211-7D4B-A3FC-DECB94C8E7AC}" type="presParOf" srcId="{2684E44F-74D5-0248-B5FF-5FEA9CEFBBB0}" destId="{3CD9C01C-7236-D541-8C79-AC39541159B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6AFC9AE-8A64-44AC-9A73-92FC70C71A2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73EF3B8-9A51-4B94-87B9-EE6B716A6DB1}">
      <dgm:prSet/>
      <dgm:spPr/>
      <dgm:t>
        <a:bodyPr/>
        <a:lstStyle/>
        <a:p>
          <a:r>
            <a:rPr lang="en-US"/>
            <a:t>What are your values?</a:t>
          </a:r>
        </a:p>
      </dgm:t>
    </dgm:pt>
    <dgm:pt modelId="{9451AF78-CF97-4199-AFF2-AA8D96BB48FC}" type="parTrans" cxnId="{96871D99-B5A2-4CD9-A4A7-F1881A664AAF}">
      <dgm:prSet/>
      <dgm:spPr/>
      <dgm:t>
        <a:bodyPr/>
        <a:lstStyle/>
        <a:p>
          <a:endParaRPr lang="en-US"/>
        </a:p>
      </dgm:t>
    </dgm:pt>
    <dgm:pt modelId="{74C1F69F-5EF9-4997-A74D-17B152F7BB25}" type="sibTrans" cxnId="{96871D99-B5A2-4CD9-A4A7-F1881A664AAF}">
      <dgm:prSet/>
      <dgm:spPr/>
      <dgm:t>
        <a:bodyPr/>
        <a:lstStyle/>
        <a:p>
          <a:endParaRPr lang="en-US"/>
        </a:p>
      </dgm:t>
    </dgm:pt>
    <dgm:pt modelId="{132FFD7E-15BD-4B0D-96C9-B76EB885D587}">
      <dgm:prSet/>
      <dgm:spPr/>
      <dgm:t>
        <a:bodyPr/>
        <a:lstStyle/>
        <a:p>
          <a:r>
            <a:rPr lang="en-US"/>
            <a:t>Which values guide your own actions?</a:t>
          </a:r>
        </a:p>
      </dgm:t>
    </dgm:pt>
    <dgm:pt modelId="{B2BBC90D-902B-4CE5-BFC9-F54B60035548}" type="parTrans" cxnId="{B825B245-CE8B-4AD9-8A68-D53B3DCD38BC}">
      <dgm:prSet/>
      <dgm:spPr/>
      <dgm:t>
        <a:bodyPr/>
        <a:lstStyle/>
        <a:p>
          <a:endParaRPr lang="en-US"/>
        </a:p>
      </dgm:t>
    </dgm:pt>
    <dgm:pt modelId="{27CB3CDE-4AFF-4888-BF12-EF540BB16668}" type="sibTrans" cxnId="{B825B245-CE8B-4AD9-8A68-D53B3DCD38BC}">
      <dgm:prSet/>
      <dgm:spPr/>
      <dgm:t>
        <a:bodyPr/>
        <a:lstStyle/>
        <a:p>
          <a:endParaRPr lang="en-US"/>
        </a:p>
      </dgm:t>
    </dgm:pt>
    <dgm:pt modelId="{A53AF91B-4846-4101-9874-F347BAEEC930}">
      <dgm:prSet/>
      <dgm:spPr/>
      <dgm:t>
        <a:bodyPr/>
        <a:lstStyle/>
        <a:p>
          <a:r>
            <a:rPr lang="en-US"/>
            <a:t>How can you tell if you are doing a morally good or morally permissible thing?</a:t>
          </a:r>
        </a:p>
      </dgm:t>
    </dgm:pt>
    <dgm:pt modelId="{B44F2E4B-0CB8-4BE7-8CFC-804364B4EAA6}" type="parTrans" cxnId="{8DD6F01B-4131-48D1-A06B-4C110C15E2D3}">
      <dgm:prSet/>
      <dgm:spPr/>
      <dgm:t>
        <a:bodyPr/>
        <a:lstStyle/>
        <a:p>
          <a:endParaRPr lang="en-US"/>
        </a:p>
      </dgm:t>
    </dgm:pt>
    <dgm:pt modelId="{F4B091E7-37B9-432B-BB58-1DF5C07063C7}" type="sibTrans" cxnId="{8DD6F01B-4131-48D1-A06B-4C110C15E2D3}">
      <dgm:prSet/>
      <dgm:spPr/>
      <dgm:t>
        <a:bodyPr/>
        <a:lstStyle/>
        <a:p>
          <a:endParaRPr lang="en-US"/>
        </a:p>
      </dgm:t>
    </dgm:pt>
    <dgm:pt modelId="{AA93C65A-CE57-4E13-82B2-1DF746456244}">
      <dgm:prSet/>
      <dgm:spPr/>
      <dgm:t>
        <a:bodyPr/>
        <a:lstStyle/>
        <a:p>
          <a:r>
            <a:rPr lang="en-US"/>
            <a:t>How do you define “the good?”</a:t>
          </a:r>
        </a:p>
      </dgm:t>
    </dgm:pt>
    <dgm:pt modelId="{5BA27EF3-65B6-4017-847C-FC803DFB3971}" type="parTrans" cxnId="{00739687-D1BE-4AD4-A9C3-90D8ECF61A74}">
      <dgm:prSet/>
      <dgm:spPr/>
      <dgm:t>
        <a:bodyPr/>
        <a:lstStyle/>
        <a:p>
          <a:endParaRPr lang="en-US"/>
        </a:p>
      </dgm:t>
    </dgm:pt>
    <dgm:pt modelId="{AA10D33F-5595-4E4C-827F-EBCA748BB0A3}" type="sibTrans" cxnId="{00739687-D1BE-4AD4-A9C3-90D8ECF61A74}">
      <dgm:prSet/>
      <dgm:spPr/>
      <dgm:t>
        <a:bodyPr/>
        <a:lstStyle/>
        <a:p>
          <a:endParaRPr lang="en-US"/>
        </a:p>
      </dgm:t>
    </dgm:pt>
    <dgm:pt modelId="{F8388A18-A600-4CA5-BE07-AF5B2E85CD0A}">
      <dgm:prSet/>
      <dgm:spPr/>
      <dgm:t>
        <a:bodyPr/>
        <a:lstStyle/>
        <a:p>
          <a:r>
            <a:rPr lang="en-US" dirty="0"/>
            <a:t>Can be in terms of consequences or moral duties/rules</a:t>
          </a:r>
        </a:p>
      </dgm:t>
    </dgm:pt>
    <dgm:pt modelId="{66533242-D070-4BCD-B095-711FCB333299}" type="parTrans" cxnId="{4F6E8FC7-70BA-4F84-95C7-ED72019C6AAE}">
      <dgm:prSet/>
      <dgm:spPr/>
      <dgm:t>
        <a:bodyPr/>
        <a:lstStyle/>
        <a:p>
          <a:endParaRPr lang="en-US"/>
        </a:p>
      </dgm:t>
    </dgm:pt>
    <dgm:pt modelId="{C5543A5F-3506-45D0-A621-F0DDD0D22E73}" type="sibTrans" cxnId="{4F6E8FC7-70BA-4F84-95C7-ED72019C6AAE}">
      <dgm:prSet/>
      <dgm:spPr/>
      <dgm:t>
        <a:bodyPr/>
        <a:lstStyle/>
        <a:p>
          <a:endParaRPr lang="en-US"/>
        </a:p>
      </dgm:t>
    </dgm:pt>
    <dgm:pt modelId="{04AD6C38-92A2-41F6-82EB-45B6081A1967}">
      <dgm:prSet/>
      <dgm:spPr/>
      <dgm:t>
        <a:bodyPr/>
        <a:lstStyle/>
        <a:p>
          <a:r>
            <a:rPr lang="en-US"/>
            <a:t>Phase 1: individual reflection and writing</a:t>
          </a:r>
        </a:p>
      </dgm:t>
    </dgm:pt>
    <dgm:pt modelId="{B43F673D-227B-45FB-9A60-976AAD5BEE75}" type="parTrans" cxnId="{E86E4542-98A2-432D-A088-650086213FF8}">
      <dgm:prSet/>
      <dgm:spPr/>
      <dgm:t>
        <a:bodyPr/>
        <a:lstStyle/>
        <a:p>
          <a:endParaRPr lang="en-US"/>
        </a:p>
      </dgm:t>
    </dgm:pt>
    <dgm:pt modelId="{3123783A-4759-4938-805E-4224FE50978D}" type="sibTrans" cxnId="{E86E4542-98A2-432D-A088-650086213FF8}">
      <dgm:prSet/>
      <dgm:spPr/>
      <dgm:t>
        <a:bodyPr/>
        <a:lstStyle/>
        <a:p>
          <a:endParaRPr lang="en-US"/>
        </a:p>
      </dgm:t>
    </dgm:pt>
    <dgm:pt modelId="{CE3BD1BE-1F5B-41CE-8254-AC153B659E36}">
      <dgm:prSet/>
      <dgm:spPr/>
      <dgm:t>
        <a:bodyPr/>
        <a:lstStyle/>
        <a:p>
          <a:r>
            <a:rPr lang="en-US"/>
            <a:t>What are your values?</a:t>
          </a:r>
        </a:p>
      </dgm:t>
    </dgm:pt>
    <dgm:pt modelId="{B79CD748-2750-4E7B-B4B3-0D4ABD71400E}" type="parTrans" cxnId="{60F091DF-E01E-4FF0-AB13-EBBA5C126D4D}">
      <dgm:prSet/>
      <dgm:spPr/>
      <dgm:t>
        <a:bodyPr/>
        <a:lstStyle/>
        <a:p>
          <a:endParaRPr lang="en-US"/>
        </a:p>
      </dgm:t>
    </dgm:pt>
    <dgm:pt modelId="{C9C14B16-9D9D-4C2C-A5BE-FDD246293FEE}" type="sibTrans" cxnId="{60F091DF-E01E-4FF0-AB13-EBBA5C126D4D}">
      <dgm:prSet/>
      <dgm:spPr/>
      <dgm:t>
        <a:bodyPr/>
        <a:lstStyle/>
        <a:p>
          <a:endParaRPr lang="en-US"/>
        </a:p>
      </dgm:t>
    </dgm:pt>
    <dgm:pt modelId="{E5478710-9E96-4AA6-86A6-033F5A02996D}">
      <dgm:prSet/>
      <dgm:spPr/>
      <dgm:t>
        <a:bodyPr/>
        <a:lstStyle/>
        <a:p>
          <a:r>
            <a:rPr lang="en-US"/>
            <a:t>Can you rank your values? Are some more important?</a:t>
          </a:r>
        </a:p>
      </dgm:t>
    </dgm:pt>
    <dgm:pt modelId="{969D0073-5CD2-404F-8C7E-4C221077FE0F}" type="parTrans" cxnId="{F1726F77-C29E-4678-8CE5-7001567CBE6A}">
      <dgm:prSet/>
      <dgm:spPr/>
      <dgm:t>
        <a:bodyPr/>
        <a:lstStyle/>
        <a:p>
          <a:endParaRPr lang="en-US"/>
        </a:p>
      </dgm:t>
    </dgm:pt>
    <dgm:pt modelId="{77D44411-C4DD-4B2E-87BC-CD7AFE164F2F}" type="sibTrans" cxnId="{F1726F77-C29E-4678-8CE5-7001567CBE6A}">
      <dgm:prSet/>
      <dgm:spPr/>
      <dgm:t>
        <a:bodyPr/>
        <a:lstStyle/>
        <a:p>
          <a:endParaRPr lang="en-US"/>
        </a:p>
      </dgm:t>
    </dgm:pt>
    <dgm:pt modelId="{42854F75-244C-4535-9443-39C8D2A5A08D}">
      <dgm:prSet/>
      <dgm:spPr/>
      <dgm:t>
        <a:bodyPr/>
        <a:lstStyle/>
        <a:p>
          <a:r>
            <a:rPr lang="en-US"/>
            <a:t>Phase 2: anonymous aggregation</a:t>
          </a:r>
        </a:p>
      </dgm:t>
    </dgm:pt>
    <dgm:pt modelId="{72BF01EE-4E4A-4E2E-A799-6BED85BD0A4E}" type="parTrans" cxnId="{2A4BC97D-12E6-40F0-846A-C6E8B8CE3037}">
      <dgm:prSet/>
      <dgm:spPr/>
      <dgm:t>
        <a:bodyPr/>
        <a:lstStyle/>
        <a:p>
          <a:endParaRPr lang="en-US"/>
        </a:p>
      </dgm:t>
    </dgm:pt>
    <dgm:pt modelId="{E0E14D07-A9B0-4460-9020-8CC9864D20E6}" type="sibTrans" cxnId="{2A4BC97D-12E6-40F0-846A-C6E8B8CE3037}">
      <dgm:prSet/>
      <dgm:spPr/>
      <dgm:t>
        <a:bodyPr/>
        <a:lstStyle/>
        <a:p>
          <a:endParaRPr lang="en-US"/>
        </a:p>
      </dgm:t>
    </dgm:pt>
    <dgm:pt modelId="{F99A4D9B-9874-8446-8AAC-75EF3791296A}" type="pres">
      <dgm:prSet presAssocID="{56AFC9AE-8A64-44AC-9A73-92FC70C71A2A}" presName="linear" presStyleCnt="0">
        <dgm:presLayoutVars>
          <dgm:animLvl val="lvl"/>
          <dgm:resizeHandles val="exact"/>
        </dgm:presLayoutVars>
      </dgm:prSet>
      <dgm:spPr/>
    </dgm:pt>
    <dgm:pt modelId="{0F21759A-7BA1-4E4E-A49B-C2767715BDB3}" type="pres">
      <dgm:prSet presAssocID="{973EF3B8-9A51-4B94-87B9-EE6B716A6DB1}" presName="parentText" presStyleLbl="node1" presStyleIdx="0" presStyleCnt="3">
        <dgm:presLayoutVars>
          <dgm:chMax val="0"/>
          <dgm:bulletEnabled val="1"/>
        </dgm:presLayoutVars>
      </dgm:prSet>
      <dgm:spPr/>
    </dgm:pt>
    <dgm:pt modelId="{0C0B268C-AFEA-E945-B85F-4C0C05467120}" type="pres">
      <dgm:prSet presAssocID="{973EF3B8-9A51-4B94-87B9-EE6B716A6DB1}" presName="childText" presStyleLbl="revTx" presStyleIdx="0" presStyleCnt="2">
        <dgm:presLayoutVars>
          <dgm:bulletEnabled val="1"/>
        </dgm:presLayoutVars>
      </dgm:prSet>
      <dgm:spPr/>
    </dgm:pt>
    <dgm:pt modelId="{156DE837-4DE3-F540-8FA7-695A8135509E}" type="pres">
      <dgm:prSet presAssocID="{04AD6C38-92A2-41F6-82EB-45B6081A1967}" presName="parentText" presStyleLbl="node1" presStyleIdx="1" presStyleCnt="3">
        <dgm:presLayoutVars>
          <dgm:chMax val="0"/>
          <dgm:bulletEnabled val="1"/>
        </dgm:presLayoutVars>
      </dgm:prSet>
      <dgm:spPr/>
    </dgm:pt>
    <dgm:pt modelId="{4FC57867-ADCB-9445-A98E-436495F88B89}" type="pres">
      <dgm:prSet presAssocID="{04AD6C38-92A2-41F6-82EB-45B6081A1967}" presName="childText" presStyleLbl="revTx" presStyleIdx="1" presStyleCnt="2">
        <dgm:presLayoutVars>
          <dgm:bulletEnabled val="1"/>
        </dgm:presLayoutVars>
      </dgm:prSet>
      <dgm:spPr/>
    </dgm:pt>
    <dgm:pt modelId="{846A13DC-9225-B94A-B1F5-F19ABAB3C16B}" type="pres">
      <dgm:prSet presAssocID="{42854F75-244C-4535-9443-39C8D2A5A08D}" presName="parentText" presStyleLbl="node1" presStyleIdx="2" presStyleCnt="3">
        <dgm:presLayoutVars>
          <dgm:chMax val="0"/>
          <dgm:bulletEnabled val="1"/>
        </dgm:presLayoutVars>
      </dgm:prSet>
      <dgm:spPr/>
    </dgm:pt>
  </dgm:ptLst>
  <dgm:cxnLst>
    <dgm:cxn modelId="{9F4C6006-8711-214D-A85B-BEEC24FE3B19}" type="presOf" srcId="{A53AF91B-4846-4101-9874-F347BAEEC930}" destId="{0C0B268C-AFEA-E945-B85F-4C0C05467120}" srcOrd="0" destOrd="1" presId="urn:microsoft.com/office/officeart/2005/8/layout/vList2"/>
    <dgm:cxn modelId="{8DD6F01B-4131-48D1-A06B-4C110C15E2D3}" srcId="{973EF3B8-9A51-4B94-87B9-EE6B716A6DB1}" destId="{A53AF91B-4846-4101-9874-F347BAEEC930}" srcOrd="1" destOrd="0" parTransId="{B44F2E4B-0CB8-4BE7-8CFC-804364B4EAA6}" sibTransId="{F4B091E7-37B9-432B-BB58-1DF5C07063C7}"/>
    <dgm:cxn modelId="{01048323-1D48-2C47-8CC3-82D5AFFBD6BB}" type="presOf" srcId="{E5478710-9E96-4AA6-86A6-033F5A02996D}" destId="{4FC57867-ADCB-9445-A98E-436495F88B89}" srcOrd="0" destOrd="1" presId="urn:microsoft.com/office/officeart/2005/8/layout/vList2"/>
    <dgm:cxn modelId="{E86E4542-98A2-432D-A088-650086213FF8}" srcId="{56AFC9AE-8A64-44AC-9A73-92FC70C71A2A}" destId="{04AD6C38-92A2-41F6-82EB-45B6081A1967}" srcOrd="1" destOrd="0" parTransId="{B43F673D-227B-45FB-9A60-976AAD5BEE75}" sibTransId="{3123783A-4759-4938-805E-4224FE50978D}"/>
    <dgm:cxn modelId="{B825B245-CE8B-4AD9-8A68-D53B3DCD38BC}" srcId="{973EF3B8-9A51-4B94-87B9-EE6B716A6DB1}" destId="{132FFD7E-15BD-4B0D-96C9-B76EB885D587}" srcOrd="0" destOrd="0" parTransId="{B2BBC90D-902B-4CE5-BFC9-F54B60035548}" sibTransId="{27CB3CDE-4AFF-4888-BF12-EF540BB16668}"/>
    <dgm:cxn modelId="{B203FA45-92BC-EB4B-9672-E1A247E4FEF8}" type="presOf" srcId="{AA93C65A-CE57-4E13-82B2-1DF746456244}" destId="{0C0B268C-AFEA-E945-B85F-4C0C05467120}" srcOrd="0" destOrd="2" presId="urn:microsoft.com/office/officeart/2005/8/layout/vList2"/>
    <dgm:cxn modelId="{02B1CC50-811E-5E40-9C07-53DF37403DCB}" type="presOf" srcId="{56AFC9AE-8A64-44AC-9A73-92FC70C71A2A}" destId="{F99A4D9B-9874-8446-8AAC-75EF3791296A}" srcOrd="0" destOrd="0" presId="urn:microsoft.com/office/officeart/2005/8/layout/vList2"/>
    <dgm:cxn modelId="{F1726F77-C29E-4678-8CE5-7001567CBE6A}" srcId="{04AD6C38-92A2-41F6-82EB-45B6081A1967}" destId="{E5478710-9E96-4AA6-86A6-033F5A02996D}" srcOrd="1" destOrd="0" parTransId="{969D0073-5CD2-404F-8C7E-4C221077FE0F}" sibTransId="{77D44411-C4DD-4B2E-87BC-CD7AFE164F2F}"/>
    <dgm:cxn modelId="{2A4BC97D-12E6-40F0-846A-C6E8B8CE3037}" srcId="{56AFC9AE-8A64-44AC-9A73-92FC70C71A2A}" destId="{42854F75-244C-4535-9443-39C8D2A5A08D}" srcOrd="2" destOrd="0" parTransId="{72BF01EE-4E4A-4E2E-A799-6BED85BD0A4E}" sibTransId="{E0E14D07-A9B0-4460-9020-8CC9864D20E6}"/>
    <dgm:cxn modelId="{10C4A47F-A390-6D48-98FD-D5780E38DCFE}" type="presOf" srcId="{42854F75-244C-4535-9443-39C8D2A5A08D}" destId="{846A13DC-9225-B94A-B1F5-F19ABAB3C16B}" srcOrd="0" destOrd="0" presId="urn:microsoft.com/office/officeart/2005/8/layout/vList2"/>
    <dgm:cxn modelId="{0AC00285-54F2-9541-BBD8-D22C5EC2F0D8}" type="presOf" srcId="{04AD6C38-92A2-41F6-82EB-45B6081A1967}" destId="{156DE837-4DE3-F540-8FA7-695A8135509E}" srcOrd="0" destOrd="0" presId="urn:microsoft.com/office/officeart/2005/8/layout/vList2"/>
    <dgm:cxn modelId="{00739687-D1BE-4AD4-A9C3-90D8ECF61A74}" srcId="{973EF3B8-9A51-4B94-87B9-EE6B716A6DB1}" destId="{AA93C65A-CE57-4E13-82B2-1DF746456244}" srcOrd="2" destOrd="0" parTransId="{5BA27EF3-65B6-4017-847C-FC803DFB3971}" sibTransId="{AA10D33F-5595-4E4C-827F-EBCA748BB0A3}"/>
    <dgm:cxn modelId="{72867198-B9DC-F54C-827C-F33DD8E9AC72}" type="presOf" srcId="{973EF3B8-9A51-4B94-87B9-EE6B716A6DB1}" destId="{0F21759A-7BA1-4E4E-A49B-C2767715BDB3}" srcOrd="0" destOrd="0" presId="urn:microsoft.com/office/officeart/2005/8/layout/vList2"/>
    <dgm:cxn modelId="{96871D99-B5A2-4CD9-A4A7-F1881A664AAF}" srcId="{56AFC9AE-8A64-44AC-9A73-92FC70C71A2A}" destId="{973EF3B8-9A51-4B94-87B9-EE6B716A6DB1}" srcOrd="0" destOrd="0" parTransId="{9451AF78-CF97-4199-AFF2-AA8D96BB48FC}" sibTransId="{74C1F69F-5EF9-4997-A74D-17B152F7BB25}"/>
    <dgm:cxn modelId="{66A65BB9-16E1-6645-ACD9-0E37A9D4C3CA}" type="presOf" srcId="{132FFD7E-15BD-4B0D-96C9-B76EB885D587}" destId="{0C0B268C-AFEA-E945-B85F-4C0C05467120}" srcOrd="0" destOrd="0" presId="urn:microsoft.com/office/officeart/2005/8/layout/vList2"/>
    <dgm:cxn modelId="{4F6E8FC7-70BA-4F84-95C7-ED72019C6AAE}" srcId="{AA93C65A-CE57-4E13-82B2-1DF746456244}" destId="{F8388A18-A600-4CA5-BE07-AF5B2E85CD0A}" srcOrd="0" destOrd="0" parTransId="{66533242-D070-4BCD-B095-711FCB333299}" sibTransId="{C5543A5F-3506-45D0-A621-F0DDD0D22E73}"/>
    <dgm:cxn modelId="{60F091DF-E01E-4FF0-AB13-EBBA5C126D4D}" srcId="{04AD6C38-92A2-41F6-82EB-45B6081A1967}" destId="{CE3BD1BE-1F5B-41CE-8254-AC153B659E36}" srcOrd="0" destOrd="0" parTransId="{B79CD748-2750-4E7B-B4B3-0D4ABD71400E}" sibTransId="{C9C14B16-9D9D-4C2C-A5BE-FDD246293FEE}"/>
    <dgm:cxn modelId="{419C0BE0-0278-A946-BB79-634C689F510B}" type="presOf" srcId="{F8388A18-A600-4CA5-BE07-AF5B2E85CD0A}" destId="{0C0B268C-AFEA-E945-B85F-4C0C05467120}" srcOrd="0" destOrd="3" presId="urn:microsoft.com/office/officeart/2005/8/layout/vList2"/>
    <dgm:cxn modelId="{2B8577E6-5B65-934B-8565-AF9B52F79AE0}" type="presOf" srcId="{CE3BD1BE-1F5B-41CE-8254-AC153B659E36}" destId="{4FC57867-ADCB-9445-A98E-436495F88B89}" srcOrd="0" destOrd="0" presId="urn:microsoft.com/office/officeart/2005/8/layout/vList2"/>
    <dgm:cxn modelId="{5702DFCE-8306-C24A-983C-BDD5196B0DDD}" type="presParOf" srcId="{F99A4D9B-9874-8446-8AAC-75EF3791296A}" destId="{0F21759A-7BA1-4E4E-A49B-C2767715BDB3}" srcOrd="0" destOrd="0" presId="urn:microsoft.com/office/officeart/2005/8/layout/vList2"/>
    <dgm:cxn modelId="{CB9CC4ED-BA03-4D40-A61D-37779BE9EC83}" type="presParOf" srcId="{F99A4D9B-9874-8446-8AAC-75EF3791296A}" destId="{0C0B268C-AFEA-E945-B85F-4C0C05467120}" srcOrd="1" destOrd="0" presId="urn:microsoft.com/office/officeart/2005/8/layout/vList2"/>
    <dgm:cxn modelId="{26DD4137-C3FB-694F-A368-034C9A512E0A}" type="presParOf" srcId="{F99A4D9B-9874-8446-8AAC-75EF3791296A}" destId="{156DE837-4DE3-F540-8FA7-695A8135509E}" srcOrd="2" destOrd="0" presId="urn:microsoft.com/office/officeart/2005/8/layout/vList2"/>
    <dgm:cxn modelId="{6717A169-71B4-E842-B405-8FA649E4DFD8}" type="presParOf" srcId="{F99A4D9B-9874-8446-8AAC-75EF3791296A}" destId="{4FC57867-ADCB-9445-A98E-436495F88B89}" srcOrd="3" destOrd="0" presId="urn:microsoft.com/office/officeart/2005/8/layout/vList2"/>
    <dgm:cxn modelId="{AFCF6FCC-720D-E84E-9851-365630DE6CB2}" type="presParOf" srcId="{F99A4D9B-9874-8446-8AAC-75EF3791296A}" destId="{846A13DC-9225-B94A-B1F5-F19ABAB3C16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399733B-F0FA-48E6-926A-4AC016C3D75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A0F41B0-4F33-46A6-BC7B-7CC5F48052F4}">
      <dgm:prSet/>
      <dgm:spPr/>
      <dgm:t>
        <a:bodyPr/>
        <a:lstStyle/>
        <a:p>
          <a:r>
            <a:rPr lang="en-US"/>
            <a:t>In practice, we will be defining our own moral objectives – those things by which we will judge the ethics of an action</a:t>
          </a:r>
        </a:p>
      </dgm:t>
    </dgm:pt>
    <dgm:pt modelId="{10B87929-E7BC-4DF7-939E-F2060CA3D877}" type="parTrans" cxnId="{B7CEE358-4E18-42A3-BD9F-9AF544C275AE}">
      <dgm:prSet/>
      <dgm:spPr/>
      <dgm:t>
        <a:bodyPr/>
        <a:lstStyle/>
        <a:p>
          <a:endParaRPr lang="en-US"/>
        </a:p>
      </dgm:t>
    </dgm:pt>
    <dgm:pt modelId="{CDA41843-C8E1-4DA3-9572-2C05242C143F}" type="sibTrans" cxnId="{B7CEE358-4E18-42A3-BD9F-9AF544C275AE}">
      <dgm:prSet/>
      <dgm:spPr/>
      <dgm:t>
        <a:bodyPr/>
        <a:lstStyle/>
        <a:p>
          <a:endParaRPr lang="en-US"/>
        </a:p>
      </dgm:t>
    </dgm:pt>
    <dgm:pt modelId="{2761F9DA-3F1E-41F0-B679-046AD492CD91}">
      <dgm:prSet/>
      <dgm:spPr/>
      <dgm:t>
        <a:bodyPr/>
        <a:lstStyle/>
        <a:p>
          <a:r>
            <a:rPr lang="en-US"/>
            <a:t>Individual level</a:t>
          </a:r>
        </a:p>
      </dgm:t>
    </dgm:pt>
    <dgm:pt modelId="{6984528A-C557-4083-A2DF-AE92FB43436D}" type="parTrans" cxnId="{F97916C3-0DD3-452A-B5BC-E6E808A5C643}">
      <dgm:prSet/>
      <dgm:spPr/>
      <dgm:t>
        <a:bodyPr/>
        <a:lstStyle/>
        <a:p>
          <a:endParaRPr lang="en-US"/>
        </a:p>
      </dgm:t>
    </dgm:pt>
    <dgm:pt modelId="{98872C13-A41B-453F-882B-449EB419BDAD}" type="sibTrans" cxnId="{F97916C3-0DD3-452A-B5BC-E6E808A5C643}">
      <dgm:prSet/>
      <dgm:spPr/>
      <dgm:t>
        <a:bodyPr/>
        <a:lstStyle/>
        <a:p>
          <a:endParaRPr lang="en-US"/>
        </a:p>
      </dgm:t>
    </dgm:pt>
    <dgm:pt modelId="{31C9FDC0-3AEB-4F08-B29B-DB7A73C63EA5}">
      <dgm:prSet/>
      <dgm:spPr/>
      <dgm:t>
        <a:bodyPr/>
        <a:lstStyle/>
        <a:p>
          <a:r>
            <a:rPr lang="en-US"/>
            <a:t>Individual welfare/utility</a:t>
          </a:r>
        </a:p>
      </dgm:t>
    </dgm:pt>
    <dgm:pt modelId="{2715AD2B-CF93-48B2-A7DB-5DE007F5367A}" type="parTrans" cxnId="{E54DECAD-E023-4622-91CB-7B68288B8F72}">
      <dgm:prSet/>
      <dgm:spPr/>
      <dgm:t>
        <a:bodyPr/>
        <a:lstStyle/>
        <a:p>
          <a:endParaRPr lang="en-US"/>
        </a:p>
      </dgm:t>
    </dgm:pt>
    <dgm:pt modelId="{23E951C0-FA3C-44FC-80E3-91220A29B3BE}" type="sibTrans" cxnId="{E54DECAD-E023-4622-91CB-7B68288B8F72}">
      <dgm:prSet/>
      <dgm:spPr/>
      <dgm:t>
        <a:bodyPr/>
        <a:lstStyle/>
        <a:p>
          <a:endParaRPr lang="en-US"/>
        </a:p>
      </dgm:t>
    </dgm:pt>
    <dgm:pt modelId="{230C46A8-314F-455C-8381-C81A10B1CC3B}">
      <dgm:prSet/>
      <dgm:spPr/>
      <dgm:t>
        <a:bodyPr/>
        <a:lstStyle/>
        <a:p>
          <a:r>
            <a:rPr lang="en-US"/>
            <a:t>Fairness/justice</a:t>
          </a:r>
        </a:p>
      </dgm:t>
    </dgm:pt>
    <dgm:pt modelId="{E65D3A9B-7C03-40D3-A773-F53ADC509655}" type="parTrans" cxnId="{CB1F6F7C-DD23-4BA3-A52D-14C552F774E8}">
      <dgm:prSet/>
      <dgm:spPr/>
      <dgm:t>
        <a:bodyPr/>
        <a:lstStyle/>
        <a:p>
          <a:endParaRPr lang="en-US"/>
        </a:p>
      </dgm:t>
    </dgm:pt>
    <dgm:pt modelId="{409EDC29-124E-46AE-AF6A-14AEDED7EDC2}" type="sibTrans" cxnId="{CB1F6F7C-DD23-4BA3-A52D-14C552F774E8}">
      <dgm:prSet/>
      <dgm:spPr/>
      <dgm:t>
        <a:bodyPr/>
        <a:lstStyle/>
        <a:p>
          <a:endParaRPr lang="en-US"/>
        </a:p>
      </dgm:t>
    </dgm:pt>
    <dgm:pt modelId="{88220B81-FAB4-4A91-A131-9015C11934BE}">
      <dgm:prSet/>
      <dgm:spPr/>
      <dgm:t>
        <a:bodyPr/>
        <a:lstStyle/>
        <a:p>
          <a:r>
            <a:rPr lang="en-US"/>
            <a:t>Privacy</a:t>
          </a:r>
        </a:p>
      </dgm:t>
    </dgm:pt>
    <dgm:pt modelId="{492AA510-E982-4333-9D80-4B71C7C98AD9}" type="parTrans" cxnId="{1E7DCDE8-B91A-4037-BA44-98F14C25E1F0}">
      <dgm:prSet/>
      <dgm:spPr/>
      <dgm:t>
        <a:bodyPr/>
        <a:lstStyle/>
        <a:p>
          <a:endParaRPr lang="en-US"/>
        </a:p>
      </dgm:t>
    </dgm:pt>
    <dgm:pt modelId="{1F24AEFE-B331-44A4-B620-21CD884238DD}" type="sibTrans" cxnId="{1E7DCDE8-B91A-4037-BA44-98F14C25E1F0}">
      <dgm:prSet/>
      <dgm:spPr/>
      <dgm:t>
        <a:bodyPr/>
        <a:lstStyle/>
        <a:p>
          <a:endParaRPr lang="en-US"/>
        </a:p>
      </dgm:t>
    </dgm:pt>
    <dgm:pt modelId="{F101BAD6-C937-493C-998D-B8F8B7C30BD4}">
      <dgm:prSet/>
      <dgm:spPr/>
      <dgm:t>
        <a:bodyPr/>
        <a:lstStyle/>
        <a:p>
          <a:r>
            <a:rPr lang="en-US"/>
            <a:t>Respect for persons, autonomy</a:t>
          </a:r>
        </a:p>
      </dgm:t>
    </dgm:pt>
    <dgm:pt modelId="{759F1BA5-A44A-4275-86E3-16F41EA497D7}" type="parTrans" cxnId="{C01149B6-4F26-45A3-BB78-952E63837C2B}">
      <dgm:prSet/>
      <dgm:spPr/>
      <dgm:t>
        <a:bodyPr/>
        <a:lstStyle/>
        <a:p>
          <a:endParaRPr lang="en-US"/>
        </a:p>
      </dgm:t>
    </dgm:pt>
    <dgm:pt modelId="{AD635248-0531-42FB-9FBD-DCCA044819FF}" type="sibTrans" cxnId="{C01149B6-4F26-45A3-BB78-952E63837C2B}">
      <dgm:prSet/>
      <dgm:spPr/>
      <dgm:t>
        <a:bodyPr/>
        <a:lstStyle/>
        <a:p>
          <a:endParaRPr lang="en-US"/>
        </a:p>
      </dgm:t>
    </dgm:pt>
    <dgm:pt modelId="{EEE15BD9-525C-4E61-AAC7-7B74EA1410FE}">
      <dgm:prSet/>
      <dgm:spPr/>
      <dgm:t>
        <a:bodyPr/>
        <a:lstStyle/>
        <a:p>
          <a:r>
            <a:rPr lang="en-US"/>
            <a:t>Collective level</a:t>
          </a:r>
        </a:p>
      </dgm:t>
    </dgm:pt>
    <dgm:pt modelId="{5E9E46A8-E6C5-430E-AB3F-3767684B2231}" type="parTrans" cxnId="{483BABAE-7BC9-491E-91A4-9F4C38F25C78}">
      <dgm:prSet/>
      <dgm:spPr/>
      <dgm:t>
        <a:bodyPr/>
        <a:lstStyle/>
        <a:p>
          <a:endParaRPr lang="en-US"/>
        </a:p>
      </dgm:t>
    </dgm:pt>
    <dgm:pt modelId="{FCCD59FA-81ED-4710-875C-D829CF5C955B}" type="sibTrans" cxnId="{483BABAE-7BC9-491E-91A4-9F4C38F25C78}">
      <dgm:prSet/>
      <dgm:spPr/>
      <dgm:t>
        <a:bodyPr/>
        <a:lstStyle/>
        <a:p>
          <a:endParaRPr lang="en-US"/>
        </a:p>
      </dgm:t>
    </dgm:pt>
    <dgm:pt modelId="{4C5C7C42-9F50-40B7-8EBB-04CA356C6CA1}">
      <dgm:prSet/>
      <dgm:spPr/>
      <dgm:t>
        <a:bodyPr/>
        <a:lstStyle/>
        <a:p>
          <a:r>
            <a:rPr lang="en-US"/>
            <a:t>Aggregate welfare</a:t>
          </a:r>
        </a:p>
      </dgm:t>
    </dgm:pt>
    <dgm:pt modelId="{3F8D99E9-0944-44B0-A69F-55DF55F1CB41}" type="parTrans" cxnId="{83F0A7E2-3D5A-4B33-BDE0-79B00CC9C324}">
      <dgm:prSet/>
      <dgm:spPr/>
      <dgm:t>
        <a:bodyPr/>
        <a:lstStyle/>
        <a:p>
          <a:endParaRPr lang="en-US"/>
        </a:p>
      </dgm:t>
    </dgm:pt>
    <dgm:pt modelId="{68A4524F-96D0-4EE2-A4D8-1A1521252C1C}" type="sibTrans" cxnId="{83F0A7E2-3D5A-4B33-BDE0-79B00CC9C324}">
      <dgm:prSet/>
      <dgm:spPr/>
      <dgm:t>
        <a:bodyPr/>
        <a:lstStyle/>
        <a:p>
          <a:endParaRPr lang="en-US"/>
        </a:p>
      </dgm:t>
    </dgm:pt>
    <dgm:pt modelId="{FB05B461-FFFC-4117-8412-7A5C6BE8495B}">
      <dgm:prSet/>
      <dgm:spPr/>
      <dgm:t>
        <a:bodyPr/>
        <a:lstStyle/>
        <a:p>
          <a:r>
            <a:rPr lang="en-US"/>
            <a:t>Social integration/feeling of community</a:t>
          </a:r>
        </a:p>
      </dgm:t>
    </dgm:pt>
    <dgm:pt modelId="{0718B76A-8F06-4AC5-97CE-AF1C3CDE097A}" type="parTrans" cxnId="{A11DDC79-CCF5-4F3F-AA2E-CA6E86DC50F2}">
      <dgm:prSet/>
      <dgm:spPr/>
      <dgm:t>
        <a:bodyPr/>
        <a:lstStyle/>
        <a:p>
          <a:endParaRPr lang="en-US"/>
        </a:p>
      </dgm:t>
    </dgm:pt>
    <dgm:pt modelId="{F2A549F7-A987-4F3B-8326-63353324F812}" type="sibTrans" cxnId="{A11DDC79-CCF5-4F3F-AA2E-CA6E86DC50F2}">
      <dgm:prSet/>
      <dgm:spPr/>
      <dgm:t>
        <a:bodyPr/>
        <a:lstStyle/>
        <a:p>
          <a:endParaRPr lang="en-US"/>
        </a:p>
      </dgm:t>
    </dgm:pt>
    <dgm:pt modelId="{54282F7D-106C-5D48-A8BD-7E0E93135BA0}" type="pres">
      <dgm:prSet presAssocID="{5399733B-F0FA-48E6-926A-4AC016C3D756}" presName="linear" presStyleCnt="0">
        <dgm:presLayoutVars>
          <dgm:animLvl val="lvl"/>
          <dgm:resizeHandles val="exact"/>
        </dgm:presLayoutVars>
      </dgm:prSet>
      <dgm:spPr/>
    </dgm:pt>
    <dgm:pt modelId="{824DC980-78D1-0D4A-BBCD-C5F54E6F2927}" type="pres">
      <dgm:prSet presAssocID="{9A0F41B0-4F33-46A6-BC7B-7CC5F48052F4}" presName="parentText" presStyleLbl="node1" presStyleIdx="0" presStyleCnt="3">
        <dgm:presLayoutVars>
          <dgm:chMax val="0"/>
          <dgm:bulletEnabled val="1"/>
        </dgm:presLayoutVars>
      </dgm:prSet>
      <dgm:spPr/>
    </dgm:pt>
    <dgm:pt modelId="{7F9CE1F6-F0F8-FF4C-A02B-5FB1DB62417F}" type="pres">
      <dgm:prSet presAssocID="{CDA41843-C8E1-4DA3-9572-2C05242C143F}" presName="spacer" presStyleCnt="0"/>
      <dgm:spPr/>
    </dgm:pt>
    <dgm:pt modelId="{DFB75B2A-24A2-3D4A-9EBD-9F319E5B973E}" type="pres">
      <dgm:prSet presAssocID="{2761F9DA-3F1E-41F0-B679-046AD492CD91}" presName="parentText" presStyleLbl="node1" presStyleIdx="1" presStyleCnt="3">
        <dgm:presLayoutVars>
          <dgm:chMax val="0"/>
          <dgm:bulletEnabled val="1"/>
        </dgm:presLayoutVars>
      </dgm:prSet>
      <dgm:spPr/>
    </dgm:pt>
    <dgm:pt modelId="{9C008834-B23A-9140-A7BE-6F153CBA2B39}" type="pres">
      <dgm:prSet presAssocID="{2761F9DA-3F1E-41F0-B679-046AD492CD91}" presName="childText" presStyleLbl="revTx" presStyleIdx="0" presStyleCnt="2">
        <dgm:presLayoutVars>
          <dgm:bulletEnabled val="1"/>
        </dgm:presLayoutVars>
      </dgm:prSet>
      <dgm:spPr/>
    </dgm:pt>
    <dgm:pt modelId="{FC7898E1-D868-8142-BF7C-C6B839C62BC5}" type="pres">
      <dgm:prSet presAssocID="{EEE15BD9-525C-4E61-AAC7-7B74EA1410FE}" presName="parentText" presStyleLbl="node1" presStyleIdx="2" presStyleCnt="3">
        <dgm:presLayoutVars>
          <dgm:chMax val="0"/>
          <dgm:bulletEnabled val="1"/>
        </dgm:presLayoutVars>
      </dgm:prSet>
      <dgm:spPr/>
    </dgm:pt>
    <dgm:pt modelId="{4BEB288C-D796-F049-A862-0B1473E5D273}" type="pres">
      <dgm:prSet presAssocID="{EEE15BD9-525C-4E61-AAC7-7B74EA1410FE}" presName="childText" presStyleLbl="revTx" presStyleIdx="1" presStyleCnt="2">
        <dgm:presLayoutVars>
          <dgm:bulletEnabled val="1"/>
        </dgm:presLayoutVars>
      </dgm:prSet>
      <dgm:spPr/>
    </dgm:pt>
  </dgm:ptLst>
  <dgm:cxnLst>
    <dgm:cxn modelId="{ADE33521-822D-234C-9BBA-F09F479C1CEC}" type="presOf" srcId="{EEE15BD9-525C-4E61-AAC7-7B74EA1410FE}" destId="{FC7898E1-D868-8142-BF7C-C6B839C62BC5}" srcOrd="0" destOrd="0" presId="urn:microsoft.com/office/officeart/2005/8/layout/vList2"/>
    <dgm:cxn modelId="{C90EE330-7075-6141-AE7A-507A037E0DAB}" type="presOf" srcId="{9A0F41B0-4F33-46A6-BC7B-7CC5F48052F4}" destId="{824DC980-78D1-0D4A-BBCD-C5F54E6F2927}" srcOrd="0" destOrd="0" presId="urn:microsoft.com/office/officeart/2005/8/layout/vList2"/>
    <dgm:cxn modelId="{B7CEE358-4E18-42A3-BD9F-9AF544C275AE}" srcId="{5399733B-F0FA-48E6-926A-4AC016C3D756}" destId="{9A0F41B0-4F33-46A6-BC7B-7CC5F48052F4}" srcOrd="0" destOrd="0" parTransId="{10B87929-E7BC-4DF7-939E-F2060CA3D877}" sibTransId="{CDA41843-C8E1-4DA3-9572-2C05242C143F}"/>
    <dgm:cxn modelId="{80E9525F-6A50-154E-A036-0CA68BB63157}" type="presOf" srcId="{88220B81-FAB4-4A91-A131-9015C11934BE}" destId="{9C008834-B23A-9140-A7BE-6F153CBA2B39}" srcOrd="0" destOrd="2" presId="urn:microsoft.com/office/officeart/2005/8/layout/vList2"/>
    <dgm:cxn modelId="{A11DDC79-CCF5-4F3F-AA2E-CA6E86DC50F2}" srcId="{EEE15BD9-525C-4E61-AAC7-7B74EA1410FE}" destId="{FB05B461-FFFC-4117-8412-7A5C6BE8495B}" srcOrd="1" destOrd="0" parTransId="{0718B76A-8F06-4AC5-97CE-AF1C3CDE097A}" sibTransId="{F2A549F7-A987-4F3B-8326-63353324F812}"/>
    <dgm:cxn modelId="{CB1F6F7C-DD23-4BA3-A52D-14C552F774E8}" srcId="{2761F9DA-3F1E-41F0-B679-046AD492CD91}" destId="{230C46A8-314F-455C-8381-C81A10B1CC3B}" srcOrd="1" destOrd="0" parTransId="{E65D3A9B-7C03-40D3-A773-F53ADC509655}" sibTransId="{409EDC29-124E-46AE-AF6A-14AEDED7EDC2}"/>
    <dgm:cxn modelId="{E54DECAD-E023-4622-91CB-7B68288B8F72}" srcId="{2761F9DA-3F1E-41F0-B679-046AD492CD91}" destId="{31C9FDC0-3AEB-4F08-B29B-DB7A73C63EA5}" srcOrd="0" destOrd="0" parTransId="{2715AD2B-CF93-48B2-A7DB-5DE007F5367A}" sibTransId="{23E951C0-FA3C-44FC-80E3-91220A29B3BE}"/>
    <dgm:cxn modelId="{483BABAE-7BC9-491E-91A4-9F4C38F25C78}" srcId="{5399733B-F0FA-48E6-926A-4AC016C3D756}" destId="{EEE15BD9-525C-4E61-AAC7-7B74EA1410FE}" srcOrd="2" destOrd="0" parTransId="{5E9E46A8-E6C5-430E-AB3F-3767684B2231}" sibTransId="{FCCD59FA-81ED-4710-875C-D829CF5C955B}"/>
    <dgm:cxn modelId="{C01149B6-4F26-45A3-BB78-952E63837C2B}" srcId="{2761F9DA-3F1E-41F0-B679-046AD492CD91}" destId="{F101BAD6-C937-493C-998D-B8F8B7C30BD4}" srcOrd="3" destOrd="0" parTransId="{759F1BA5-A44A-4275-86E3-16F41EA497D7}" sibTransId="{AD635248-0531-42FB-9FBD-DCCA044819FF}"/>
    <dgm:cxn modelId="{AC2663B8-2EE3-A44C-8952-CE19BF756767}" type="presOf" srcId="{F101BAD6-C937-493C-998D-B8F8B7C30BD4}" destId="{9C008834-B23A-9140-A7BE-6F153CBA2B39}" srcOrd="0" destOrd="3" presId="urn:microsoft.com/office/officeart/2005/8/layout/vList2"/>
    <dgm:cxn modelId="{F97916C3-0DD3-452A-B5BC-E6E808A5C643}" srcId="{5399733B-F0FA-48E6-926A-4AC016C3D756}" destId="{2761F9DA-3F1E-41F0-B679-046AD492CD91}" srcOrd="1" destOrd="0" parTransId="{6984528A-C557-4083-A2DF-AE92FB43436D}" sibTransId="{98872C13-A41B-453F-882B-449EB419BDAD}"/>
    <dgm:cxn modelId="{E827CAD0-E38D-804D-9D81-3A310D3F751C}" type="presOf" srcId="{4C5C7C42-9F50-40B7-8EBB-04CA356C6CA1}" destId="{4BEB288C-D796-F049-A862-0B1473E5D273}" srcOrd="0" destOrd="0" presId="urn:microsoft.com/office/officeart/2005/8/layout/vList2"/>
    <dgm:cxn modelId="{42CDACDA-9D7A-4142-94D4-C6DCF388397A}" type="presOf" srcId="{5399733B-F0FA-48E6-926A-4AC016C3D756}" destId="{54282F7D-106C-5D48-A8BD-7E0E93135BA0}" srcOrd="0" destOrd="0" presId="urn:microsoft.com/office/officeart/2005/8/layout/vList2"/>
    <dgm:cxn modelId="{83F0A7E2-3D5A-4B33-BDE0-79B00CC9C324}" srcId="{EEE15BD9-525C-4E61-AAC7-7B74EA1410FE}" destId="{4C5C7C42-9F50-40B7-8EBB-04CA356C6CA1}" srcOrd="0" destOrd="0" parTransId="{3F8D99E9-0944-44B0-A69F-55DF55F1CB41}" sibTransId="{68A4524F-96D0-4EE2-A4D8-1A1521252C1C}"/>
    <dgm:cxn modelId="{1E7DCDE8-B91A-4037-BA44-98F14C25E1F0}" srcId="{2761F9DA-3F1E-41F0-B679-046AD492CD91}" destId="{88220B81-FAB4-4A91-A131-9015C11934BE}" srcOrd="2" destOrd="0" parTransId="{492AA510-E982-4333-9D80-4B71C7C98AD9}" sibTransId="{1F24AEFE-B331-44A4-B620-21CD884238DD}"/>
    <dgm:cxn modelId="{4C716EEC-91BB-8841-8AB0-9F09038DCBA2}" type="presOf" srcId="{2761F9DA-3F1E-41F0-B679-046AD492CD91}" destId="{DFB75B2A-24A2-3D4A-9EBD-9F319E5B973E}" srcOrd="0" destOrd="0" presId="urn:microsoft.com/office/officeart/2005/8/layout/vList2"/>
    <dgm:cxn modelId="{6C074BF5-468E-3949-A32C-B38A904726E3}" type="presOf" srcId="{230C46A8-314F-455C-8381-C81A10B1CC3B}" destId="{9C008834-B23A-9140-A7BE-6F153CBA2B39}" srcOrd="0" destOrd="1" presId="urn:microsoft.com/office/officeart/2005/8/layout/vList2"/>
    <dgm:cxn modelId="{87FFFEF8-63EC-B848-AE47-10D1E129EF58}" type="presOf" srcId="{31C9FDC0-3AEB-4F08-B29B-DB7A73C63EA5}" destId="{9C008834-B23A-9140-A7BE-6F153CBA2B39}" srcOrd="0" destOrd="0" presId="urn:microsoft.com/office/officeart/2005/8/layout/vList2"/>
    <dgm:cxn modelId="{6DA584FB-E478-CC46-B331-B8CC22FFEFD2}" type="presOf" srcId="{FB05B461-FFFC-4117-8412-7A5C6BE8495B}" destId="{4BEB288C-D796-F049-A862-0B1473E5D273}" srcOrd="0" destOrd="1" presId="urn:microsoft.com/office/officeart/2005/8/layout/vList2"/>
    <dgm:cxn modelId="{12C4194D-B135-E94D-ADD7-5C168A587D78}" type="presParOf" srcId="{54282F7D-106C-5D48-A8BD-7E0E93135BA0}" destId="{824DC980-78D1-0D4A-BBCD-C5F54E6F2927}" srcOrd="0" destOrd="0" presId="urn:microsoft.com/office/officeart/2005/8/layout/vList2"/>
    <dgm:cxn modelId="{5F727FA6-997F-D540-B484-600425CB97F7}" type="presParOf" srcId="{54282F7D-106C-5D48-A8BD-7E0E93135BA0}" destId="{7F9CE1F6-F0F8-FF4C-A02B-5FB1DB62417F}" srcOrd="1" destOrd="0" presId="urn:microsoft.com/office/officeart/2005/8/layout/vList2"/>
    <dgm:cxn modelId="{BBB2AF2E-7A3F-FE4A-9F72-C446E1F6534A}" type="presParOf" srcId="{54282F7D-106C-5D48-A8BD-7E0E93135BA0}" destId="{DFB75B2A-24A2-3D4A-9EBD-9F319E5B973E}" srcOrd="2" destOrd="0" presId="urn:microsoft.com/office/officeart/2005/8/layout/vList2"/>
    <dgm:cxn modelId="{FF1EB74F-1994-7D4A-9E74-46F44ED92B24}" type="presParOf" srcId="{54282F7D-106C-5D48-A8BD-7E0E93135BA0}" destId="{9C008834-B23A-9140-A7BE-6F153CBA2B39}" srcOrd="3" destOrd="0" presId="urn:microsoft.com/office/officeart/2005/8/layout/vList2"/>
    <dgm:cxn modelId="{F1F04C5E-BD2F-E74C-9947-66442155CA13}" type="presParOf" srcId="{54282F7D-106C-5D48-A8BD-7E0E93135BA0}" destId="{FC7898E1-D868-8142-BF7C-C6B839C62BC5}" srcOrd="4" destOrd="0" presId="urn:microsoft.com/office/officeart/2005/8/layout/vList2"/>
    <dgm:cxn modelId="{3FCA9A1C-9637-7141-956E-21144104B7A2}" type="presParOf" srcId="{54282F7D-106C-5D48-A8BD-7E0E93135BA0}" destId="{4BEB288C-D796-F049-A862-0B1473E5D273}"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333CEB6-53B9-4BB1-A9D2-AA652FFD8FD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217176F-EC56-4651-A2B3-A8DDA9E04ABE}">
      <dgm:prSet/>
      <dgm:spPr/>
      <dgm:t>
        <a:bodyPr/>
        <a:lstStyle/>
        <a:p>
          <a:r>
            <a:rPr lang="en-US"/>
            <a:t>Frameworks/perspectives</a:t>
          </a:r>
        </a:p>
      </dgm:t>
    </dgm:pt>
    <dgm:pt modelId="{6A06CC66-9481-4294-BFEA-9EA3BD6A80FC}" type="parTrans" cxnId="{10607E95-9037-46CA-AC03-BDAA74818841}">
      <dgm:prSet/>
      <dgm:spPr/>
      <dgm:t>
        <a:bodyPr/>
        <a:lstStyle/>
        <a:p>
          <a:endParaRPr lang="en-US"/>
        </a:p>
      </dgm:t>
    </dgm:pt>
    <dgm:pt modelId="{9749E42B-21FD-44E2-B11E-62F0753E7870}" type="sibTrans" cxnId="{10607E95-9037-46CA-AC03-BDAA74818841}">
      <dgm:prSet/>
      <dgm:spPr/>
      <dgm:t>
        <a:bodyPr/>
        <a:lstStyle/>
        <a:p>
          <a:endParaRPr lang="en-US"/>
        </a:p>
      </dgm:t>
    </dgm:pt>
    <dgm:pt modelId="{B9EBE1E8-6047-462B-A25D-D219871D85C1}">
      <dgm:prSet/>
      <dgm:spPr/>
      <dgm:t>
        <a:bodyPr/>
        <a:lstStyle/>
        <a:p>
          <a:r>
            <a:rPr lang="en-US"/>
            <a:t>Consequentialism</a:t>
          </a:r>
        </a:p>
      </dgm:t>
    </dgm:pt>
    <dgm:pt modelId="{B19AEE85-4EE8-477F-84E1-95C25576E96A}" type="parTrans" cxnId="{29E8A671-6A4E-4508-99AF-82C2F69321CA}">
      <dgm:prSet/>
      <dgm:spPr/>
      <dgm:t>
        <a:bodyPr/>
        <a:lstStyle/>
        <a:p>
          <a:endParaRPr lang="en-US"/>
        </a:p>
      </dgm:t>
    </dgm:pt>
    <dgm:pt modelId="{5643D19E-A80B-49A1-B90D-A46227CA37B6}" type="sibTrans" cxnId="{29E8A671-6A4E-4508-99AF-82C2F69321CA}">
      <dgm:prSet/>
      <dgm:spPr/>
      <dgm:t>
        <a:bodyPr/>
        <a:lstStyle/>
        <a:p>
          <a:endParaRPr lang="en-US"/>
        </a:p>
      </dgm:t>
    </dgm:pt>
    <dgm:pt modelId="{DB3F510D-696B-4552-97C1-B2C4086D8B6D}">
      <dgm:prSet/>
      <dgm:spPr/>
      <dgm:t>
        <a:bodyPr/>
        <a:lstStyle/>
        <a:p>
          <a:r>
            <a:rPr lang="en-US"/>
            <a:t>Deontology</a:t>
          </a:r>
        </a:p>
      </dgm:t>
    </dgm:pt>
    <dgm:pt modelId="{56D23523-A2B0-4E38-A613-EF80A92CFD15}" type="parTrans" cxnId="{E7D3E90A-B49C-49DA-BA3D-C32E773CA3C8}">
      <dgm:prSet/>
      <dgm:spPr/>
      <dgm:t>
        <a:bodyPr/>
        <a:lstStyle/>
        <a:p>
          <a:endParaRPr lang="en-US"/>
        </a:p>
      </dgm:t>
    </dgm:pt>
    <dgm:pt modelId="{3E3613F3-AE29-401E-815D-2C69732755CD}" type="sibTrans" cxnId="{E7D3E90A-B49C-49DA-BA3D-C32E773CA3C8}">
      <dgm:prSet/>
      <dgm:spPr/>
      <dgm:t>
        <a:bodyPr/>
        <a:lstStyle/>
        <a:p>
          <a:endParaRPr lang="en-US"/>
        </a:p>
      </dgm:t>
    </dgm:pt>
    <dgm:pt modelId="{63F6266F-7B1A-4BEF-87A4-DA074047B48E}">
      <dgm:prSet/>
      <dgm:spPr/>
      <dgm:t>
        <a:bodyPr/>
        <a:lstStyle/>
        <a:p>
          <a:r>
            <a:rPr lang="en-US"/>
            <a:t>Virtue ethics</a:t>
          </a:r>
        </a:p>
      </dgm:t>
    </dgm:pt>
    <dgm:pt modelId="{9BA2725A-EF2C-4434-994A-3F4DD42CCC05}" type="parTrans" cxnId="{A437912E-06F2-4E89-A0F0-C4B7EDCF6D60}">
      <dgm:prSet/>
      <dgm:spPr/>
      <dgm:t>
        <a:bodyPr/>
        <a:lstStyle/>
        <a:p>
          <a:endParaRPr lang="en-US"/>
        </a:p>
      </dgm:t>
    </dgm:pt>
    <dgm:pt modelId="{D8B815BD-C196-45CF-A55B-5D67EC6F9B5F}" type="sibTrans" cxnId="{A437912E-06F2-4E89-A0F0-C4B7EDCF6D60}">
      <dgm:prSet/>
      <dgm:spPr/>
      <dgm:t>
        <a:bodyPr/>
        <a:lstStyle/>
        <a:p>
          <a:endParaRPr lang="en-US"/>
        </a:p>
      </dgm:t>
    </dgm:pt>
    <dgm:pt modelId="{12EB51FA-F59F-40C2-98D1-7EE9E9146230}">
      <dgm:prSet/>
      <dgm:spPr/>
      <dgm:t>
        <a:bodyPr/>
        <a:lstStyle/>
        <a:p>
          <a:r>
            <a:rPr lang="en-US"/>
            <a:t>Values/objectives/virtues</a:t>
          </a:r>
        </a:p>
      </dgm:t>
    </dgm:pt>
    <dgm:pt modelId="{30C5DE90-23F3-4090-ACBA-12FAB4777F90}" type="parTrans" cxnId="{2A0B64C6-A252-45A7-814D-358C8D55B4C0}">
      <dgm:prSet/>
      <dgm:spPr/>
      <dgm:t>
        <a:bodyPr/>
        <a:lstStyle/>
        <a:p>
          <a:endParaRPr lang="en-US"/>
        </a:p>
      </dgm:t>
    </dgm:pt>
    <dgm:pt modelId="{70B262D2-BF6C-4564-8D9D-80755ECFFF3C}" type="sibTrans" cxnId="{2A0B64C6-A252-45A7-814D-358C8D55B4C0}">
      <dgm:prSet/>
      <dgm:spPr/>
      <dgm:t>
        <a:bodyPr/>
        <a:lstStyle/>
        <a:p>
          <a:endParaRPr lang="en-US"/>
        </a:p>
      </dgm:t>
    </dgm:pt>
    <dgm:pt modelId="{B1AF3C5C-231A-4675-9D18-C436CE2C4469}">
      <dgm:prSet/>
      <dgm:spPr/>
      <dgm:t>
        <a:bodyPr/>
        <a:lstStyle/>
        <a:p>
          <a:r>
            <a:rPr lang="en-US"/>
            <a:t>Fairness</a:t>
          </a:r>
        </a:p>
      </dgm:t>
    </dgm:pt>
    <dgm:pt modelId="{06B04916-220A-42AB-AA99-BE4B9C480214}" type="parTrans" cxnId="{BEBC7BF5-2B29-4447-BFB3-4507F87F2A5C}">
      <dgm:prSet/>
      <dgm:spPr/>
      <dgm:t>
        <a:bodyPr/>
        <a:lstStyle/>
        <a:p>
          <a:endParaRPr lang="en-US"/>
        </a:p>
      </dgm:t>
    </dgm:pt>
    <dgm:pt modelId="{A8679989-4F01-49BB-B980-5E237E50B639}" type="sibTrans" cxnId="{BEBC7BF5-2B29-4447-BFB3-4507F87F2A5C}">
      <dgm:prSet/>
      <dgm:spPr/>
      <dgm:t>
        <a:bodyPr/>
        <a:lstStyle/>
        <a:p>
          <a:endParaRPr lang="en-US"/>
        </a:p>
      </dgm:t>
    </dgm:pt>
    <dgm:pt modelId="{C721F2B0-0420-4AB6-86F1-A6D3D55BDE81}">
      <dgm:prSet/>
      <dgm:spPr/>
      <dgm:t>
        <a:bodyPr/>
        <a:lstStyle/>
        <a:p>
          <a:r>
            <a:rPr lang="en-US"/>
            <a:t>Privacy</a:t>
          </a:r>
        </a:p>
      </dgm:t>
    </dgm:pt>
    <dgm:pt modelId="{EE62F92E-7807-4F7C-927A-F113B64E99EA}" type="parTrans" cxnId="{6E9D2279-94BB-4154-99D6-7F9F52D190FD}">
      <dgm:prSet/>
      <dgm:spPr/>
      <dgm:t>
        <a:bodyPr/>
        <a:lstStyle/>
        <a:p>
          <a:endParaRPr lang="en-US"/>
        </a:p>
      </dgm:t>
    </dgm:pt>
    <dgm:pt modelId="{872F30D0-1E21-4F8F-B0FE-3AC2D64294A5}" type="sibTrans" cxnId="{6E9D2279-94BB-4154-99D6-7F9F52D190FD}">
      <dgm:prSet/>
      <dgm:spPr/>
      <dgm:t>
        <a:bodyPr/>
        <a:lstStyle/>
        <a:p>
          <a:endParaRPr lang="en-US"/>
        </a:p>
      </dgm:t>
    </dgm:pt>
    <dgm:pt modelId="{83EDCE57-CC6A-421D-B7FC-A0C90387E389}">
      <dgm:prSet/>
      <dgm:spPr/>
      <dgm:t>
        <a:bodyPr/>
        <a:lstStyle/>
        <a:p>
          <a:r>
            <a:rPr lang="en-US"/>
            <a:t>Honesty</a:t>
          </a:r>
        </a:p>
      </dgm:t>
    </dgm:pt>
    <dgm:pt modelId="{F79301CF-BC79-4335-ACD3-60E85B303E24}" type="parTrans" cxnId="{545A0C8B-857F-4557-B87B-C40637630326}">
      <dgm:prSet/>
      <dgm:spPr/>
      <dgm:t>
        <a:bodyPr/>
        <a:lstStyle/>
        <a:p>
          <a:endParaRPr lang="en-US"/>
        </a:p>
      </dgm:t>
    </dgm:pt>
    <dgm:pt modelId="{2F86BD30-A3C2-4839-A1E1-578351463B1F}" type="sibTrans" cxnId="{545A0C8B-857F-4557-B87B-C40637630326}">
      <dgm:prSet/>
      <dgm:spPr/>
      <dgm:t>
        <a:bodyPr/>
        <a:lstStyle/>
        <a:p>
          <a:endParaRPr lang="en-US"/>
        </a:p>
      </dgm:t>
    </dgm:pt>
    <dgm:pt modelId="{AFBF42FA-BC1A-4519-9C97-323FE28B3553}">
      <dgm:prSet/>
      <dgm:spPr/>
      <dgm:t>
        <a:bodyPr/>
        <a:lstStyle/>
        <a:p>
          <a:r>
            <a:rPr lang="en-US"/>
            <a:t>Etc…</a:t>
          </a:r>
        </a:p>
      </dgm:t>
    </dgm:pt>
    <dgm:pt modelId="{DCAADFBC-CF03-4BB4-A29E-12F4D5EA945D}" type="parTrans" cxnId="{484EA7A3-792D-44E9-A19F-100964321B1F}">
      <dgm:prSet/>
      <dgm:spPr/>
      <dgm:t>
        <a:bodyPr/>
        <a:lstStyle/>
        <a:p>
          <a:endParaRPr lang="en-US"/>
        </a:p>
      </dgm:t>
    </dgm:pt>
    <dgm:pt modelId="{8D16CCF0-514E-42FB-9B94-B213CC05B227}" type="sibTrans" cxnId="{484EA7A3-792D-44E9-A19F-100964321B1F}">
      <dgm:prSet/>
      <dgm:spPr/>
      <dgm:t>
        <a:bodyPr/>
        <a:lstStyle/>
        <a:p>
          <a:endParaRPr lang="en-US"/>
        </a:p>
      </dgm:t>
    </dgm:pt>
    <dgm:pt modelId="{C75BBECF-3F65-4A15-B9F3-417DB345E401}">
      <dgm:prSet/>
      <dgm:spPr/>
      <dgm:t>
        <a:bodyPr/>
        <a:lstStyle/>
        <a:p>
          <a:r>
            <a:rPr lang="en-US"/>
            <a:t>Ethical judgments involve both types of considerations</a:t>
          </a:r>
        </a:p>
      </dgm:t>
    </dgm:pt>
    <dgm:pt modelId="{CF1412BF-3323-42A7-AA73-4C53A64E3871}" type="parTrans" cxnId="{8FED0DE3-5E02-4213-BE9C-208EEFDA92FF}">
      <dgm:prSet/>
      <dgm:spPr/>
      <dgm:t>
        <a:bodyPr/>
        <a:lstStyle/>
        <a:p>
          <a:endParaRPr lang="en-US"/>
        </a:p>
      </dgm:t>
    </dgm:pt>
    <dgm:pt modelId="{9802C22A-FF01-478B-BCA0-00BBF2AF3753}" type="sibTrans" cxnId="{8FED0DE3-5E02-4213-BE9C-208EEFDA92FF}">
      <dgm:prSet/>
      <dgm:spPr/>
      <dgm:t>
        <a:bodyPr/>
        <a:lstStyle/>
        <a:p>
          <a:endParaRPr lang="en-US"/>
        </a:p>
      </dgm:t>
    </dgm:pt>
    <dgm:pt modelId="{0D052CED-D636-B243-8F7B-9D30C4F729F4}" type="pres">
      <dgm:prSet presAssocID="{D333CEB6-53B9-4BB1-A9D2-AA652FFD8FD2}" presName="linear" presStyleCnt="0">
        <dgm:presLayoutVars>
          <dgm:animLvl val="lvl"/>
          <dgm:resizeHandles val="exact"/>
        </dgm:presLayoutVars>
      </dgm:prSet>
      <dgm:spPr/>
    </dgm:pt>
    <dgm:pt modelId="{48957C76-6CBE-BC49-A73A-301F40F0FB96}" type="pres">
      <dgm:prSet presAssocID="{4217176F-EC56-4651-A2B3-A8DDA9E04ABE}" presName="parentText" presStyleLbl="node1" presStyleIdx="0" presStyleCnt="3">
        <dgm:presLayoutVars>
          <dgm:chMax val="0"/>
          <dgm:bulletEnabled val="1"/>
        </dgm:presLayoutVars>
      </dgm:prSet>
      <dgm:spPr/>
    </dgm:pt>
    <dgm:pt modelId="{4BF146AE-A7F2-A64F-964B-3DEE0DF6C653}" type="pres">
      <dgm:prSet presAssocID="{4217176F-EC56-4651-A2B3-A8DDA9E04ABE}" presName="childText" presStyleLbl="revTx" presStyleIdx="0" presStyleCnt="2">
        <dgm:presLayoutVars>
          <dgm:bulletEnabled val="1"/>
        </dgm:presLayoutVars>
      </dgm:prSet>
      <dgm:spPr/>
    </dgm:pt>
    <dgm:pt modelId="{42084F20-77AC-CE42-9671-50CCF4C5851E}" type="pres">
      <dgm:prSet presAssocID="{12EB51FA-F59F-40C2-98D1-7EE9E9146230}" presName="parentText" presStyleLbl="node1" presStyleIdx="1" presStyleCnt="3">
        <dgm:presLayoutVars>
          <dgm:chMax val="0"/>
          <dgm:bulletEnabled val="1"/>
        </dgm:presLayoutVars>
      </dgm:prSet>
      <dgm:spPr/>
    </dgm:pt>
    <dgm:pt modelId="{99548C64-D364-0243-8F4B-BC23FB0D8166}" type="pres">
      <dgm:prSet presAssocID="{12EB51FA-F59F-40C2-98D1-7EE9E9146230}" presName="childText" presStyleLbl="revTx" presStyleIdx="1" presStyleCnt="2">
        <dgm:presLayoutVars>
          <dgm:bulletEnabled val="1"/>
        </dgm:presLayoutVars>
      </dgm:prSet>
      <dgm:spPr/>
    </dgm:pt>
    <dgm:pt modelId="{536B19BC-043D-DD4E-9188-215212982522}" type="pres">
      <dgm:prSet presAssocID="{C75BBECF-3F65-4A15-B9F3-417DB345E401}" presName="parentText" presStyleLbl="node1" presStyleIdx="2" presStyleCnt="3">
        <dgm:presLayoutVars>
          <dgm:chMax val="0"/>
          <dgm:bulletEnabled val="1"/>
        </dgm:presLayoutVars>
      </dgm:prSet>
      <dgm:spPr/>
    </dgm:pt>
  </dgm:ptLst>
  <dgm:cxnLst>
    <dgm:cxn modelId="{E7D3E90A-B49C-49DA-BA3D-C32E773CA3C8}" srcId="{4217176F-EC56-4651-A2B3-A8DDA9E04ABE}" destId="{DB3F510D-696B-4552-97C1-B2C4086D8B6D}" srcOrd="1" destOrd="0" parTransId="{56D23523-A2B0-4E38-A613-EF80A92CFD15}" sibTransId="{3E3613F3-AE29-401E-815D-2C69732755CD}"/>
    <dgm:cxn modelId="{ACABCC0D-9814-B74D-99C9-E6A4656D2704}" type="presOf" srcId="{DB3F510D-696B-4552-97C1-B2C4086D8B6D}" destId="{4BF146AE-A7F2-A64F-964B-3DEE0DF6C653}" srcOrd="0" destOrd="1" presId="urn:microsoft.com/office/officeart/2005/8/layout/vList2"/>
    <dgm:cxn modelId="{A437912E-06F2-4E89-A0F0-C4B7EDCF6D60}" srcId="{4217176F-EC56-4651-A2B3-A8DDA9E04ABE}" destId="{63F6266F-7B1A-4BEF-87A4-DA074047B48E}" srcOrd="2" destOrd="0" parTransId="{9BA2725A-EF2C-4434-994A-3F4DD42CCC05}" sibTransId="{D8B815BD-C196-45CF-A55B-5D67EC6F9B5F}"/>
    <dgm:cxn modelId="{A637F85D-3090-7146-A21D-E8E066ABB028}" type="presOf" srcId="{AFBF42FA-BC1A-4519-9C97-323FE28B3553}" destId="{99548C64-D364-0243-8F4B-BC23FB0D8166}" srcOrd="0" destOrd="3" presId="urn:microsoft.com/office/officeart/2005/8/layout/vList2"/>
    <dgm:cxn modelId="{9FE8DC6E-5D3E-1D40-BBF6-13C9F66E9178}" type="presOf" srcId="{B9EBE1E8-6047-462B-A25D-D219871D85C1}" destId="{4BF146AE-A7F2-A64F-964B-3DEE0DF6C653}" srcOrd="0" destOrd="0" presId="urn:microsoft.com/office/officeart/2005/8/layout/vList2"/>
    <dgm:cxn modelId="{29E8A671-6A4E-4508-99AF-82C2F69321CA}" srcId="{4217176F-EC56-4651-A2B3-A8DDA9E04ABE}" destId="{B9EBE1E8-6047-462B-A25D-D219871D85C1}" srcOrd="0" destOrd="0" parTransId="{B19AEE85-4EE8-477F-84E1-95C25576E96A}" sibTransId="{5643D19E-A80B-49A1-B90D-A46227CA37B6}"/>
    <dgm:cxn modelId="{B83EE672-9C21-0940-9C32-1060A77BD2E0}" type="presOf" srcId="{D333CEB6-53B9-4BB1-A9D2-AA652FFD8FD2}" destId="{0D052CED-D636-B243-8F7B-9D30C4F729F4}" srcOrd="0" destOrd="0" presId="urn:microsoft.com/office/officeart/2005/8/layout/vList2"/>
    <dgm:cxn modelId="{6E9D2279-94BB-4154-99D6-7F9F52D190FD}" srcId="{12EB51FA-F59F-40C2-98D1-7EE9E9146230}" destId="{C721F2B0-0420-4AB6-86F1-A6D3D55BDE81}" srcOrd="1" destOrd="0" parTransId="{EE62F92E-7807-4F7C-927A-F113B64E99EA}" sibTransId="{872F30D0-1E21-4F8F-B0FE-3AC2D64294A5}"/>
    <dgm:cxn modelId="{CA35C77B-E089-F04C-8397-A66699395F2D}" type="presOf" srcId="{B1AF3C5C-231A-4675-9D18-C436CE2C4469}" destId="{99548C64-D364-0243-8F4B-BC23FB0D8166}" srcOrd="0" destOrd="0" presId="urn:microsoft.com/office/officeart/2005/8/layout/vList2"/>
    <dgm:cxn modelId="{545A0C8B-857F-4557-B87B-C40637630326}" srcId="{12EB51FA-F59F-40C2-98D1-7EE9E9146230}" destId="{83EDCE57-CC6A-421D-B7FC-A0C90387E389}" srcOrd="2" destOrd="0" parTransId="{F79301CF-BC79-4335-ACD3-60E85B303E24}" sibTransId="{2F86BD30-A3C2-4839-A1E1-578351463B1F}"/>
    <dgm:cxn modelId="{F4576992-6F9D-954A-9787-7FC8AE84FE49}" type="presOf" srcId="{C721F2B0-0420-4AB6-86F1-A6D3D55BDE81}" destId="{99548C64-D364-0243-8F4B-BC23FB0D8166}" srcOrd="0" destOrd="1" presId="urn:microsoft.com/office/officeart/2005/8/layout/vList2"/>
    <dgm:cxn modelId="{10607E95-9037-46CA-AC03-BDAA74818841}" srcId="{D333CEB6-53B9-4BB1-A9D2-AA652FFD8FD2}" destId="{4217176F-EC56-4651-A2B3-A8DDA9E04ABE}" srcOrd="0" destOrd="0" parTransId="{6A06CC66-9481-4294-BFEA-9EA3BD6A80FC}" sibTransId="{9749E42B-21FD-44E2-B11E-62F0753E7870}"/>
    <dgm:cxn modelId="{6EB69A97-767E-0F40-9CD9-CC1EE3D6BF90}" type="presOf" srcId="{83EDCE57-CC6A-421D-B7FC-A0C90387E389}" destId="{99548C64-D364-0243-8F4B-BC23FB0D8166}" srcOrd="0" destOrd="2" presId="urn:microsoft.com/office/officeart/2005/8/layout/vList2"/>
    <dgm:cxn modelId="{484EA7A3-792D-44E9-A19F-100964321B1F}" srcId="{12EB51FA-F59F-40C2-98D1-7EE9E9146230}" destId="{AFBF42FA-BC1A-4519-9C97-323FE28B3553}" srcOrd="3" destOrd="0" parTransId="{DCAADFBC-CF03-4BB4-A29E-12F4D5EA945D}" sibTransId="{8D16CCF0-514E-42FB-9B94-B213CC05B227}"/>
    <dgm:cxn modelId="{8A5BCBA5-A141-7F4B-8B42-C5CF7254B9EF}" type="presOf" srcId="{12EB51FA-F59F-40C2-98D1-7EE9E9146230}" destId="{42084F20-77AC-CE42-9671-50CCF4C5851E}" srcOrd="0" destOrd="0" presId="urn:microsoft.com/office/officeart/2005/8/layout/vList2"/>
    <dgm:cxn modelId="{2A0B64C6-A252-45A7-814D-358C8D55B4C0}" srcId="{D333CEB6-53B9-4BB1-A9D2-AA652FFD8FD2}" destId="{12EB51FA-F59F-40C2-98D1-7EE9E9146230}" srcOrd="1" destOrd="0" parTransId="{30C5DE90-23F3-4090-ACBA-12FAB4777F90}" sibTransId="{70B262D2-BF6C-4564-8D9D-80755ECFFF3C}"/>
    <dgm:cxn modelId="{8FED0DE3-5E02-4213-BE9C-208EEFDA92FF}" srcId="{D333CEB6-53B9-4BB1-A9D2-AA652FFD8FD2}" destId="{C75BBECF-3F65-4A15-B9F3-417DB345E401}" srcOrd="2" destOrd="0" parTransId="{CF1412BF-3323-42A7-AA73-4C53A64E3871}" sibTransId="{9802C22A-FF01-478B-BCA0-00BBF2AF3753}"/>
    <dgm:cxn modelId="{6169F6E7-3493-0045-BDC7-44C3B40F0E45}" type="presOf" srcId="{63F6266F-7B1A-4BEF-87A4-DA074047B48E}" destId="{4BF146AE-A7F2-A64F-964B-3DEE0DF6C653}" srcOrd="0" destOrd="2" presId="urn:microsoft.com/office/officeart/2005/8/layout/vList2"/>
    <dgm:cxn modelId="{9E1CF2E8-54C7-6A48-9ECA-CF7BD27CB4FE}" type="presOf" srcId="{C75BBECF-3F65-4A15-B9F3-417DB345E401}" destId="{536B19BC-043D-DD4E-9188-215212982522}" srcOrd="0" destOrd="0" presId="urn:microsoft.com/office/officeart/2005/8/layout/vList2"/>
    <dgm:cxn modelId="{BEBC7BF5-2B29-4447-BFB3-4507F87F2A5C}" srcId="{12EB51FA-F59F-40C2-98D1-7EE9E9146230}" destId="{B1AF3C5C-231A-4675-9D18-C436CE2C4469}" srcOrd="0" destOrd="0" parTransId="{06B04916-220A-42AB-AA99-BE4B9C480214}" sibTransId="{A8679989-4F01-49BB-B980-5E237E50B639}"/>
    <dgm:cxn modelId="{33701BF8-EAC0-C245-899C-3C923FF49A6F}" type="presOf" srcId="{4217176F-EC56-4651-A2B3-A8DDA9E04ABE}" destId="{48957C76-6CBE-BC49-A73A-301F40F0FB96}" srcOrd="0" destOrd="0" presId="urn:microsoft.com/office/officeart/2005/8/layout/vList2"/>
    <dgm:cxn modelId="{7C443152-57EE-3F4F-B16B-750E4AB8F096}" type="presParOf" srcId="{0D052CED-D636-B243-8F7B-9D30C4F729F4}" destId="{48957C76-6CBE-BC49-A73A-301F40F0FB96}" srcOrd="0" destOrd="0" presId="urn:microsoft.com/office/officeart/2005/8/layout/vList2"/>
    <dgm:cxn modelId="{A1E0D5C1-C9B3-CF49-80E1-468E9FF13A15}" type="presParOf" srcId="{0D052CED-D636-B243-8F7B-9D30C4F729F4}" destId="{4BF146AE-A7F2-A64F-964B-3DEE0DF6C653}" srcOrd="1" destOrd="0" presId="urn:microsoft.com/office/officeart/2005/8/layout/vList2"/>
    <dgm:cxn modelId="{2648D9A5-51F9-1E41-80F4-D2796FD20A06}" type="presParOf" srcId="{0D052CED-D636-B243-8F7B-9D30C4F729F4}" destId="{42084F20-77AC-CE42-9671-50CCF4C5851E}" srcOrd="2" destOrd="0" presId="urn:microsoft.com/office/officeart/2005/8/layout/vList2"/>
    <dgm:cxn modelId="{A64AF6EF-2999-D74D-89F8-CAC470555A41}" type="presParOf" srcId="{0D052CED-D636-B243-8F7B-9D30C4F729F4}" destId="{99548C64-D364-0243-8F4B-BC23FB0D8166}" srcOrd="3" destOrd="0" presId="urn:microsoft.com/office/officeart/2005/8/layout/vList2"/>
    <dgm:cxn modelId="{3F8B6A10-010B-984F-BBDF-9AE75D528DE3}" type="presParOf" srcId="{0D052CED-D636-B243-8F7B-9D30C4F729F4}" destId="{536B19BC-043D-DD4E-9188-21521298252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DF18D2-81BF-4AE5-B7E1-63218173BD6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24CD99-D5A5-4665-BFAE-4ED45B78BDA7}">
      <dgm:prSet custT="1"/>
      <dgm:spPr/>
      <dgm:t>
        <a:bodyPr/>
        <a:lstStyle/>
        <a:p>
          <a:r>
            <a:rPr lang="en-US" sz="2000" dirty="0"/>
            <a:t>A person is arrested because they are suspected of a crime</a:t>
          </a:r>
        </a:p>
      </dgm:t>
    </dgm:pt>
    <dgm:pt modelId="{4B88EB08-FA65-4593-A996-741DA2D9E422}" type="parTrans" cxnId="{78112385-BC73-401B-B822-643E85E23873}">
      <dgm:prSet/>
      <dgm:spPr/>
      <dgm:t>
        <a:bodyPr/>
        <a:lstStyle/>
        <a:p>
          <a:endParaRPr lang="en-US" sz="2400"/>
        </a:p>
      </dgm:t>
    </dgm:pt>
    <dgm:pt modelId="{A7C249EC-57A1-4298-A7E2-83C425964DB7}" type="sibTrans" cxnId="{78112385-BC73-401B-B822-643E85E23873}">
      <dgm:prSet/>
      <dgm:spPr/>
      <dgm:t>
        <a:bodyPr/>
        <a:lstStyle/>
        <a:p>
          <a:endParaRPr lang="en-US" sz="2400"/>
        </a:p>
      </dgm:t>
    </dgm:pt>
    <dgm:pt modelId="{5BDFCD04-487F-4CAF-88F4-F3973580AEC6}">
      <dgm:prSet custT="1"/>
      <dgm:spPr/>
      <dgm:t>
        <a:bodyPr/>
        <a:lstStyle/>
        <a:p>
          <a:r>
            <a:rPr lang="en-US" sz="2000" dirty="0"/>
            <a:t>In a pre-trial hearing, a judge (or algorithm, or both) will decide if the person who was arrested must wait for their trial </a:t>
          </a:r>
          <a:r>
            <a:rPr lang="en-US" sz="2000" b="1" dirty="0"/>
            <a:t>in jail</a:t>
          </a:r>
          <a:r>
            <a:rPr lang="en-US" sz="2000" dirty="0"/>
            <a:t>, or if they can post bail (pay money to the government) and wait for their trial </a:t>
          </a:r>
          <a:r>
            <a:rPr lang="en-US" sz="2000" b="1" dirty="0"/>
            <a:t>at home</a:t>
          </a:r>
          <a:r>
            <a:rPr lang="en-US" sz="2000" dirty="0"/>
            <a:t>.</a:t>
          </a:r>
        </a:p>
      </dgm:t>
    </dgm:pt>
    <dgm:pt modelId="{D8E17929-3D68-49BB-96E3-689827D6E832}" type="parTrans" cxnId="{B3F90763-1B3D-440A-BA30-282D7D6D69BF}">
      <dgm:prSet/>
      <dgm:spPr/>
      <dgm:t>
        <a:bodyPr/>
        <a:lstStyle/>
        <a:p>
          <a:endParaRPr lang="en-US" sz="2400"/>
        </a:p>
      </dgm:t>
    </dgm:pt>
    <dgm:pt modelId="{DE465BD2-8EF7-4D61-A559-2D3C29A3F452}" type="sibTrans" cxnId="{B3F90763-1B3D-440A-BA30-282D7D6D69BF}">
      <dgm:prSet/>
      <dgm:spPr/>
      <dgm:t>
        <a:bodyPr/>
        <a:lstStyle/>
        <a:p>
          <a:endParaRPr lang="en-US" sz="2400"/>
        </a:p>
      </dgm:t>
    </dgm:pt>
    <dgm:pt modelId="{4B7B97B1-0A0D-41FD-AC8F-6E6E3DE19842}">
      <dgm:prSet custT="1"/>
      <dgm:spPr/>
      <dgm:t>
        <a:bodyPr/>
        <a:lstStyle/>
        <a:p>
          <a:r>
            <a:rPr lang="en-US" sz="2000"/>
            <a:t>The decision is partly based on whether the court thinks the suspect (person who was arrested) is likely to be a continued danger to society (i.e. be arrested again) while waiting for trial.</a:t>
          </a:r>
        </a:p>
      </dgm:t>
    </dgm:pt>
    <dgm:pt modelId="{593E62F5-E614-440F-8657-7B55BF2E8BB9}" type="parTrans" cxnId="{6A735ABB-44B9-40F1-9862-6F2C5B772B58}">
      <dgm:prSet/>
      <dgm:spPr/>
      <dgm:t>
        <a:bodyPr/>
        <a:lstStyle/>
        <a:p>
          <a:endParaRPr lang="en-US" sz="2400"/>
        </a:p>
      </dgm:t>
    </dgm:pt>
    <dgm:pt modelId="{DBF0261B-5A55-466D-B8A5-08DF0A649C1F}" type="sibTrans" cxnId="{6A735ABB-44B9-40F1-9862-6F2C5B772B58}">
      <dgm:prSet/>
      <dgm:spPr/>
      <dgm:t>
        <a:bodyPr/>
        <a:lstStyle/>
        <a:p>
          <a:endParaRPr lang="en-US" sz="2400"/>
        </a:p>
      </dgm:t>
    </dgm:pt>
    <dgm:pt modelId="{925FCD68-59A8-4AA6-9F3D-AE9065DD113C}">
      <dgm:prSet custT="1"/>
      <dgm:spPr/>
      <dgm:t>
        <a:bodyPr/>
        <a:lstStyle/>
        <a:p>
          <a:r>
            <a:rPr lang="en-US" sz="2000"/>
            <a:t>“Recidivism” = committing another crime</a:t>
          </a:r>
        </a:p>
      </dgm:t>
    </dgm:pt>
    <dgm:pt modelId="{E2A922D3-FB7B-4130-A7DB-242187AD2864}" type="parTrans" cxnId="{A5729BE5-0249-4DC1-A56D-A630493EE09A}">
      <dgm:prSet/>
      <dgm:spPr/>
      <dgm:t>
        <a:bodyPr/>
        <a:lstStyle/>
        <a:p>
          <a:endParaRPr lang="en-US" sz="2400"/>
        </a:p>
      </dgm:t>
    </dgm:pt>
    <dgm:pt modelId="{01CCF0D7-098C-47F4-B62A-2281D149474D}" type="sibTrans" cxnId="{A5729BE5-0249-4DC1-A56D-A630493EE09A}">
      <dgm:prSet/>
      <dgm:spPr/>
      <dgm:t>
        <a:bodyPr/>
        <a:lstStyle/>
        <a:p>
          <a:endParaRPr lang="en-US" sz="2400"/>
        </a:p>
      </dgm:t>
    </dgm:pt>
    <dgm:pt modelId="{1DC13A67-F242-42F4-89A7-1A2D5E4DB926}">
      <dgm:prSet custT="1"/>
      <dgm:spPr/>
      <dgm:t>
        <a:bodyPr/>
        <a:lstStyle/>
        <a:p>
          <a:r>
            <a:rPr lang="en-US" sz="2000"/>
            <a:t>The trial can be months after the arrest, so the consequences of the decision are </a:t>
          </a:r>
          <a:r>
            <a:rPr lang="en-US" sz="2000" i="1"/>
            <a:t>very large</a:t>
          </a:r>
          <a:r>
            <a:rPr lang="en-US" sz="2000"/>
            <a:t>.</a:t>
          </a:r>
        </a:p>
      </dgm:t>
    </dgm:pt>
    <dgm:pt modelId="{D07C4585-1E8F-4D09-8D81-467D88F7DBD9}" type="parTrans" cxnId="{BA116A7B-7522-44EF-A6B2-60275F45F346}">
      <dgm:prSet/>
      <dgm:spPr/>
      <dgm:t>
        <a:bodyPr/>
        <a:lstStyle/>
        <a:p>
          <a:endParaRPr lang="en-US" sz="2400"/>
        </a:p>
      </dgm:t>
    </dgm:pt>
    <dgm:pt modelId="{5252175F-87FA-43F8-A09F-B6DB362710E5}" type="sibTrans" cxnId="{BA116A7B-7522-44EF-A6B2-60275F45F346}">
      <dgm:prSet/>
      <dgm:spPr/>
      <dgm:t>
        <a:bodyPr/>
        <a:lstStyle/>
        <a:p>
          <a:endParaRPr lang="en-US" sz="2400"/>
        </a:p>
      </dgm:t>
    </dgm:pt>
    <dgm:pt modelId="{A2E405FD-D61F-FB44-B9B0-0BAC396D44F7}" type="pres">
      <dgm:prSet presAssocID="{94DF18D2-81BF-4AE5-B7E1-63218173BD6B}" presName="linear" presStyleCnt="0">
        <dgm:presLayoutVars>
          <dgm:animLvl val="lvl"/>
          <dgm:resizeHandles val="exact"/>
        </dgm:presLayoutVars>
      </dgm:prSet>
      <dgm:spPr/>
    </dgm:pt>
    <dgm:pt modelId="{DCA36359-5613-D645-AC42-F95369344081}" type="pres">
      <dgm:prSet presAssocID="{5324CD99-D5A5-4665-BFAE-4ED45B78BDA7}" presName="parentText" presStyleLbl="node1" presStyleIdx="0" presStyleCnt="5">
        <dgm:presLayoutVars>
          <dgm:chMax val="0"/>
          <dgm:bulletEnabled val="1"/>
        </dgm:presLayoutVars>
      </dgm:prSet>
      <dgm:spPr/>
    </dgm:pt>
    <dgm:pt modelId="{B6BC4135-9EE8-B042-91CA-47E844244CD9}" type="pres">
      <dgm:prSet presAssocID="{A7C249EC-57A1-4298-A7E2-83C425964DB7}" presName="spacer" presStyleCnt="0"/>
      <dgm:spPr/>
    </dgm:pt>
    <dgm:pt modelId="{9FA787CD-370C-E647-B7A8-CB8751AFE4DC}" type="pres">
      <dgm:prSet presAssocID="{5BDFCD04-487F-4CAF-88F4-F3973580AEC6}" presName="parentText" presStyleLbl="node1" presStyleIdx="1" presStyleCnt="5">
        <dgm:presLayoutVars>
          <dgm:chMax val="0"/>
          <dgm:bulletEnabled val="1"/>
        </dgm:presLayoutVars>
      </dgm:prSet>
      <dgm:spPr/>
    </dgm:pt>
    <dgm:pt modelId="{7DBE932C-673B-A14C-BA73-75DF80FFD2D9}" type="pres">
      <dgm:prSet presAssocID="{DE465BD2-8EF7-4D61-A559-2D3C29A3F452}" presName="spacer" presStyleCnt="0"/>
      <dgm:spPr/>
    </dgm:pt>
    <dgm:pt modelId="{B3B02564-2DA2-B34D-B5DE-D0667A5795D3}" type="pres">
      <dgm:prSet presAssocID="{4B7B97B1-0A0D-41FD-AC8F-6E6E3DE19842}" presName="parentText" presStyleLbl="node1" presStyleIdx="2" presStyleCnt="5">
        <dgm:presLayoutVars>
          <dgm:chMax val="0"/>
          <dgm:bulletEnabled val="1"/>
        </dgm:presLayoutVars>
      </dgm:prSet>
      <dgm:spPr/>
    </dgm:pt>
    <dgm:pt modelId="{957A4203-4818-8148-9CEB-B5F343090913}" type="pres">
      <dgm:prSet presAssocID="{DBF0261B-5A55-466D-B8A5-08DF0A649C1F}" presName="spacer" presStyleCnt="0"/>
      <dgm:spPr/>
    </dgm:pt>
    <dgm:pt modelId="{3D641767-90D7-2845-8E60-53A403B1F3C7}" type="pres">
      <dgm:prSet presAssocID="{925FCD68-59A8-4AA6-9F3D-AE9065DD113C}" presName="parentText" presStyleLbl="node1" presStyleIdx="3" presStyleCnt="5">
        <dgm:presLayoutVars>
          <dgm:chMax val="0"/>
          <dgm:bulletEnabled val="1"/>
        </dgm:presLayoutVars>
      </dgm:prSet>
      <dgm:spPr/>
    </dgm:pt>
    <dgm:pt modelId="{FE837BED-7F8F-6040-BA12-D158E9B79959}" type="pres">
      <dgm:prSet presAssocID="{01CCF0D7-098C-47F4-B62A-2281D149474D}" presName="spacer" presStyleCnt="0"/>
      <dgm:spPr/>
    </dgm:pt>
    <dgm:pt modelId="{C44B7CA0-89B4-2445-8FE7-04E6A75CCC81}" type="pres">
      <dgm:prSet presAssocID="{1DC13A67-F242-42F4-89A7-1A2D5E4DB926}" presName="parentText" presStyleLbl="node1" presStyleIdx="4" presStyleCnt="5">
        <dgm:presLayoutVars>
          <dgm:chMax val="0"/>
          <dgm:bulletEnabled val="1"/>
        </dgm:presLayoutVars>
      </dgm:prSet>
      <dgm:spPr/>
    </dgm:pt>
  </dgm:ptLst>
  <dgm:cxnLst>
    <dgm:cxn modelId="{BE1E0403-7B8D-874E-BC21-F770C255CE85}" type="presOf" srcId="{1DC13A67-F242-42F4-89A7-1A2D5E4DB926}" destId="{C44B7CA0-89B4-2445-8FE7-04E6A75CCC81}" srcOrd="0" destOrd="0" presId="urn:microsoft.com/office/officeart/2005/8/layout/vList2"/>
    <dgm:cxn modelId="{A9B7A00C-28FF-5840-AF5D-C8BD43D10CE3}" type="presOf" srcId="{5324CD99-D5A5-4665-BFAE-4ED45B78BDA7}" destId="{DCA36359-5613-D645-AC42-F95369344081}" srcOrd="0" destOrd="0" presId="urn:microsoft.com/office/officeart/2005/8/layout/vList2"/>
    <dgm:cxn modelId="{B3F90763-1B3D-440A-BA30-282D7D6D69BF}" srcId="{94DF18D2-81BF-4AE5-B7E1-63218173BD6B}" destId="{5BDFCD04-487F-4CAF-88F4-F3973580AEC6}" srcOrd="1" destOrd="0" parTransId="{D8E17929-3D68-49BB-96E3-689827D6E832}" sibTransId="{DE465BD2-8EF7-4D61-A559-2D3C29A3F452}"/>
    <dgm:cxn modelId="{BA116A7B-7522-44EF-A6B2-60275F45F346}" srcId="{94DF18D2-81BF-4AE5-B7E1-63218173BD6B}" destId="{1DC13A67-F242-42F4-89A7-1A2D5E4DB926}" srcOrd="4" destOrd="0" parTransId="{D07C4585-1E8F-4D09-8D81-467D88F7DBD9}" sibTransId="{5252175F-87FA-43F8-A09F-B6DB362710E5}"/>
    <dgm:cxn modelId="{78112385-BC73-401B-B822-643E85E23873}" srcId="{94DF18D2-81BF-4AE5-B7E1-63218173BD6B}" destId="{5324CD99-D5A5-4665-BFAE-4ED45B78BDA7}" srcOrd="0" destOrd="0" parTransId="{4B88EB08-FA65-4593-A996-741DA2D9E422}" sibTransId="{A7C249EC-57A1-4298-A7E2-83C425964DB7}"/>
    <dgm:cxn modelId="{4CC67785-2AD5-3A4F-85E1-5E095711C2E7}" type="presOf" srcId="{5BDFCD04-487F-4CAF-88F4-F3973580AEC6}" destId="{9FA787CD-370C-E647-B7A8-CB8751AFE4DC}" srcOrd="0" destOrd="0" presId="urn:microsoft.com/office/officeart/2005/8/layout/vList2"/>
    <dgm:cxn modelId="{413FBC91-2A47-9845-8F56-C71FD88D8801}" type="presOf" srcId="{925FCD68-59A8-4AA6-9F3D-AE9065DD113C}" destId="{3D641767-90D7-2845-8E60-53A403B1F3C7}" srcOrd="0" destOrd="0" presId="urn:microsoft.com/office/officeart/2005/8/layout/vList2"/>
    <dgm:cxn modelId="{4110CE9F-23B1-4D4E-83D1-FBBC2CA10515}" type="presOf" srcId="{4B7B97B1-0A0D-41FD-AC8F-6E6E3DE19842}" destId="{B3B02564-2DA2-B34D-B5DE-D0667A5795D3}" srcOrd="0" destOrd="0" presId="urn:microsoft.com/office/officeart/2005/8/layout/vList2"/>
    <dgm:cxn modelId="{6A735ABB-44B9-40F1-9862-6F2C5B772B58}" srcId="{94DF18D2-81BF-4AE5-B7E1-63218173BD6B}" destId="{4B7B97B1-0A0D-41FD-AC8F-6E6E3DE19842}" srcOrd="2" destOrd="0" parTransId="{593E62F5-E614-440F-8657-7B55BF2E8BB9}" sibTransId="{DBF0261B-5A55-466D-B8A5-08DF0A649C1F}"/>
    <dgm:cxn modelId="{93D85DD0-8BB6-2C4F-8CAA-240895327D20}" type="presOf" srcId="{94DF18D2-81BF-4AE5-B7E1-63218173BD6B}" destId="{A2E405FD-D61F-FB44-B9B0-0BAC396D44F7}" srcOrd="0" destOrd="0" presId="urn:microsoft.com/office/officeart/2005/8/layout/vList2"/>
    <dgm:cxn modelId="{A5729BE5-0249-4DC1-A56D-A630493EE09A}" srcId="{94DF18D2-81BF-4AE5-B7E1-63218173BD6B}" destId="{925FCD68-59A8-4AA6-9F3D-AE9065DD113C}" srcOrd="3" destOrd="0" parTransId="{E2A922D3-FB7B-4130-A7DB-242187AD2864}" sibTransId="{01CCF0D7-098C-47F4-B62A-2281D149474D}"/>
    <dgm:cxn modelId="{A20CDBF3-A617-614D-8245-3309E6366537}" type="presParOf" srcId="{A2E405FD-D61F-FB44-B9B0-0BAC396D44F7}" destId="{DCA36359-5613-D645-AC42-F95369344081}" srcOrd="0" destOrd="0" presId="urn:microsoft.com/office/officeart/2005/8/layout/vList2"/>
    <dgm:cxn modelId="{9612F512-577D-444F-86BB-186EDA58E49E}" type="presParOf" srcId="{A2E405FD-D61F-FB44-B9B0-0BAC396D44F7}" destId="{B6BC4135-9EE8-B042-91CA-47E844244CD9}" srcOrd="1" destOrd="0" presId="urn:microsoft.com/office/officeart/2005/8/layout/vList2"/>
    <dgm:cxn modelId="{78A8CFAF-02C6-3C40-97AE-AD229069867B}" type="presParOf" srcId="{A2E405FD-D61F-FB44-B9B0-0BAC396D44F7}" destId="{9FA787CD-370C-E647-B7A8-CB8751AFE4DC}" srcOrd="2" destOrd="0" presId="urn:microsoft.com/office/officeart/2005/8/layout/vList2"/>
    <dgm:cxn modelId="{72635CF2-91C0-C34F-8F5A-4277B8A9E98F}" type="presParOf" srcId="{A2E405FD-D61F-FB44-B9B0-0BAC396D44F7}" destId="{7DBE932C-673B-A14C-BA73-75DF80FFD2D9}" srcOrd="3" destOrd="0" presId="urn:microsoft.com/office/officeart/2005/8/layout/vList2"/>
    <dgm:cxn modelId="{6ACF3E45-2DD2-3E4B-9286-E7FFA94681F0}" type="presParOf" srcId="{A2E405FD-D61F-FB44-B9B0-0BAC396D44F7}" destId="{B3B02564-2DA2-B34D-B5DE-D0667A5795D3}" srcOrd="4" destOrd="0" presId="urn:microsoft.com/office/officeart/2005/8/layout/vList2"/>
    <dgm:cxn modelId="{46CDA994-5807-4140-8360-2CECDB515074}" type="presParOf" srcId="{A2E405FD-D61F-FB44-B9B0-0BAC396D44F7}" destId="{957A4203-4818-8148-9CEB-B5F343090913}" srcOrd="5" destOrd="0" presId="urn:microsoft.com/office/officeart/2005/8/layout/vList2"/>
    <dgm:cxn modelId="{CCADBC3F-8823-6640-BEAF-193C5130D575}" type="presParOf" srcId="{A2E405FD-D61F-FB44-B9B0-0BAC396D44F7}" destId="{3D641767-90D7-2845-8E60-53A403B1F3C7}" srcOrd="6" destOrd="0" presId="urn:microsoft.com/office/officeart/2005/8/layout/vList2"/>
    <dgm:cxn modelId="{785892CB-03D2-6943-8116-0C06FDC892FD}" type="presParOf" srcId="{A2E405FD-D61F-FB44-B9B0-0BAC396D44F7}" destId="{FE837BED-7F8F-6040-BA12-D158E9B79959}" srcOrd="7" destOrd="0" presId="urn:microsoft.com/office/officeart/2005/8/layout/vList2"/>
    <dgm:cxn modelId="{15C14060-1872-AE47-974B-32E1C44482BF}" type="presParOf" srcId="{A2E405FD-D61F-FB44-B9B0-0BAC396D44F7}" destId="{C44B7CA0-89B4-2445-8FE7-04E6A75CCC81}"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6DB5994-B712-48C9-92E2-36E576C88968}"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D36E112-2E71-44CD-B2CB-BE1B6C51F912}">
      <dgm:prSet/>
      <dgm:spPr/>
      <dgm:t>
        <a:bodyPr/>
        <a:lstStyle/>
        <a:p>
          <a:r>
            <a:rPr lang="en-US" b="1"/>
            <a:t>Pretrial Release Risk scale</a:t>
          </a:r>
          <a:r>
            <a:rPr lang="en-US"/>
            <a:t>: Pretrial risk is a measure of the potential for an individual to fail to appear and/or to commit new felonies while on release.</a:t>
          </a:r>
        </a:p>
      </dgm:t>
    </dgm:pt>
    <dgm:pt modelId="{0E5A7A08-210A-40AD-B0D6-1E6C15AA1A52}" type="parTrans" cxnId="{AD1BF62A-333F-44EE-B247-C19E3F0D1E60}">
      <dgm:prSet/>
      <dgm:spPr/>
      <dgm:t>
        <a:bodyPr/>
        <a:lstStyle/>
        <a:p>
          <a:endParaRPr lang="en-US"/>
        </a:p>
      </dgm:t>
    </dgm:pt>
    <dgm:pt modelId="{3D198731-EEB5-4E67-906A-6F3D0B79481D}" type="sibTrans" cxnId="{AD1BF62A-333F-44EE-B247-C19E3F0D1E60}">
      <dgm:prSet/>
      <dgm:spPr/>
      <dgm:t>
        <a:bodyPr/>
        <a:lstStyle/>
        <a:p>
          <a:endParaRPr lang="en-US"/>
        </a:p>
      </dgm:t>
    </dgm:pt>
    <dgm:pt modelId="{FD2263EC-83D8-4A07-AEAE-FD9C206B0178}">
      <dgm:prSet/>
      <dgm:spPr/>
      <dgm:t>
        <a:bodyPr/>
        <a:lstStyle/>
        <a:p>
          <a:r>
            <a:rPr lang="en-US" b="1"/>
            <a:t>General Recidivism scale</a:t>
          </a:r>
          <a:r>
            <a:rPr lang="en-US"/>
            <a:t>: The General Recidivism scale is designed to predict new offenses upon release.</a:t>
          </a:r>
        </a:p>
      </dgm:t>
    </dgm:pt>
    <dgm:pt modelId="{1C552790-A2D4-4EDD-A97B-BCC17021CC5C}" type="parTrans" cxnId="{16B865C3-E7E1-4E3F-8828-E2E35377B15E}">
      <dgm:prSet/>
      <dgm:spPr/>
      <dgm:t>
        <a:bodyPr/>
        <a:lstStyle/>
        <a:p>
          <a:endParaRPr lang="en-US"/>
        </a:p>
      </dgm:t>
    </dgm:pt>
    <dgm:pt modelId="{AB793B1B-64AD-4854-89D0-A1818AA43C65}" type="sibTrans" cxnId="{16B865C3-E7E1-4E3F-8828-E2E35377B15E}">
      <dgm:prSet/>
      <dgm:spPr/>
      <dgm:t>
        <a:bodyPr/>
        <a:lstStyle/>
        <a:p>
          <a:endParaRPr lang="en-US"/>
        </a:p>
      </dgm:t>
    </dgm:pt>
    <dgm:pt modelId="{792742B2-9212-4B54-B268-021E2E95512B}">
      <dgm:prSet/>
      <dgm:spPr/>
      <dgm:t>
        <a:bodyPr/>
        <a:lstStyle/>
        <a:p>
          <a:r>
            <a:rPr lang="en-US" b="1"/>
            <a:t>Violent Recidivism scale</a:t>
          </a:r>
          <a:r>
            <a:rPr lang="en-US"/>
            <a:t>: The Violent Recidivism score is meant to predict violent offenses following release.</a:t>
          </a:r>
        </a:p>
      </dgm:t>
    </dgm:pt>
    <dgm:pt modelId="{6914D64D-C7C7-4C8A-AA1C-9F4FD6ABD1FB}" type="parTrans" cxnId="{8BAF0EFC-128A-454F-A2F0-6011CED50E89}">
      <dgm:prSet/>
      <dgm:spPr/>
      <dgm:t>
        <a:bodyPr/>
        <a:lstStyle/>
        <a:p>
          <a:endParaRPr lang="en-US"/>
        </a:p>
      </dgm:t>
    </dgm:pt>
    <dgm:pt modelId="{7AD6F73F-662B-4C86-B3FF-3D4DA5CE61E8}" type="sibTrans" cxnId="{8BAF0EFC-128A-454F-A2F0-6011CED50E89}">
      <dgm:prSet/>
      <dgm:spPr/>
      <dgm:t>
        <a:bodyPr/>
        <a:lstStyle/>
        <a:p>
          <a:endParaRPr lang="en-US"/>
        </a:p>
      </dgm:t>
    </dgm:pt>
    <dgm:pt modelId="{E405D1BD-4347-674B-B6B2-60F3F8E36821}" type="pres">
      <dgm:prSet presAssocID="{06DB5994-B712-48C9-92E2-36E576C88968}" presName="linear" presStyleCnt="0">
        <dgm:presLayoutVars>
          <dgm:animLvl val="lvl"/>
          <dgm:resizeHandles val="exact"/>
        </dgm:presLayoutVars>
      </dgm:prSet>
      <dgm:spPr/>
    </dgm:pt>
    <dgm:pt modelId="{25B0266A-8BEF-B447-982D-AAA376BBFF78}" type="pres">
      <dgm:prSet presAssocID="{7D36E112-2E71-44CD-B2CB-BE1B6C51F912}" presName="parentText" presStyleLbl="node1" presStyleIdx="0" presStyleCnt="3">
        <dgm:presLayoutVars>
          <dgm:chMax val="0"/>
          <dgm:bulletEnabled val="1"/>
        </dgm:presLayoutVars>
      </dgm:prSet>
      <dgm:spPr/>
    </dgm:pt>
    <dgm:pt modelId="{6BB64611-FBAD-E74B-9FBC-7490DCD733CD}" type="pres">
      <dgm:prSet presAssocID="{3D198731-EEB5-4E67-906A-6F3D0B79481D}" presName="spacer" presStyleCnt="0"/>
      <dgm:spPr/>
    </dgm:pt>
    <dgm:pt modelId="{C710416A-C895-D94C-A10D-529A5DCF218C}" type="pres">
      <dgm:prSet presAssocID="{FD2263EC-83D8-4A07-AEAE-FD9C206B0178}" presName="parentText" presStyleLbl="node1" presStyleIdx="1" presStyleCnt="3">
        <dgm:presLayoutVars>
          <dgm:chMax val="0"/>
          <dgm:bulletEnabled val="1"/>
        </dgm:presLayoutVars>
      </dgm:prSet>
      <dgm:spPr/>
    </dgm:pt>
    <dgm:pt modelId="{4F88B98D-5C00-D643-AABB-0B89DF2EA3D0}" type="pres">
      <dgm:prSet presAssocID="{AB793B1B-64AD-4854-89D0-A1818AA43C65}" presName="spacer" presStyleCnt="0"/>
      <dgm:spPr/>
    </dgm:pt>
    <dgm:pt modelId="{E6ED5333-7EE9-2141-ACBF-33C4AF090F08}" type="pres">
      <dgm:prSet presAssocID="{792742B2-9212-4B54-B268-021E2E95512B}" presName="parentText" presStyleLbl="node1" presStyleIdx="2" presStyleCnt="3">
        <dgm:presLayoutVars>
          <dgm:chMax val="0"/>
          <dgm:bulletEnabled val="1"/>
        </dgm:presLayoutVars>
      </dgm:prSet>
      <dgm:spPr/>
    </dgm:pt>
  </dgm:ptLst>
  <dgm:cxnLst>
    <dgm:cxn modelId="{AD1BF62A-333F-44EE-B247-C19E3F0D1E60}" srcId="{06DB5994-B712-48C9-92E2-36E576C88968}" destId="{7D36E112-2E71-44CD-B2CB-BE1B6C51F912}" srcOrd="0" destOrd="0" parTransId="{0E5A7A08-210A-40AD-B0D6-1E6C15AA1A52}" sibTransId="{3D198731-EEB5-4E67-906A-6F3D0B79481D}"/>
    <dgm:cxn modelId="{0D91854A-A61F-6C47-83C5-7305371CCED5}" type="presOf" srcId="{FD2263EC-83D8-4A07-AEAE-FD9C206B0178}" destId="{C710416A-C895-D94C-A10D-529A5DCF218C}" srcOrd="0" destOrd="0" presId="urn:microsoft.com/office/officeart/2005/8/layout/vList2"/>
    <dgm:cxn modelId="{46E6DB7C-617C-CA4E-AE69-F6B716A33E40}" type="presOf" srcId="{06DB5994-B712-48C9-92E2-36E576C88968}" destId="{E405D1BD-4347-674B-B6B2-60F3F8E36821}" srcOrd="0" destOrd="0" presId="urn:microsoft.com/office/officeart/2005/8/layout/vList2"/>
    <dgm:cxn modelId="{0FDC009A-A190-9F49-AE04-730A9AAA9A89}" type="presOf" srcId="{7D36E112-2E71-44CD-B2CB-BE1B6C51F912}" destId="{25B0266A-8BEF-B447-982D-AAA376BBFF78}" srcOrd="0" destOrd="0" presId="urn:microsoft.com/office/officeart/2005/8/layout/vList2"/>
    <dgm:cxn modelId="{4F5E76A5-0B3A-C241-9EAC-6011404752F1}" type="presOf" srcId="{792742B2-9212-4B54-B268-021E2E95512B}" destId="{E6ED5333-7EE9-2141-ACBF-33C4AF090F08}" srcOrd="0" destOrd="0" presId="urn:microsoft.com/office/officeart/2005/8/layout/vList2"/>
    <dgm:cxn modelId="{16B865C3-E7E1-4E3F-8828-E2E35377B15E}" srcId="{06DB5994-B712-48C9-92E2-36E576C88968}" destId="{FD2263EC-83D8-4A07-AEAE-FD9C206B0178}" srcOrd="1" destOrd="0" parTransId="{1C552790-A2D4-4EDD-A97B-BCC17021CC5C}" sibTransId="{AB793B1B-64AD-4854-89D0-A1818AA43C65}"/>
    <dgm:cxn modelId="{8BAF0EFC-128A-454F-A2F0-6011CED50E89}" srcId="{06DB5994-B712-48C9-92E2-36E576C88968}" destId="{792742B2-9212-4B54-B268-021E2E95512B}" srcOrd="2" destOrd="0" parTransId="{6914D64D-C7C7-4C8A-AA1C-9F4FD6ABD1FB}" sibTransId="{7AD6F73F-662B-4C86-B3FF-3D4DA5CE61E8}"/>
    <dgm:cxn modelId="{402DA4B7-4F0A-984D-8583-30F61906ADC0}" type="presParOf" srcId="{E405D1BD-4347-674B-B6B2-60F3F8E36821}" destId="{25B0266A-8BEF-B447-982D-AAA376BBFF78}" srcOrd="0" destOrd="0" presId="urn:microsoft.com/office/officeart/2005/8/layout/vList2"/>
    <dgm:cxn modelId="{015149B3-10B6-5840-B214-5E05931D556F}" type="presParOf" srcId="{E405D1BD-4347-674B-B6B2-60F3F8E36821}" destId="{6BB64611-FBAD-E74B-9FBC-7490DCD733CD}" srcOrd="1" destOrd="0" presId="urn:microsoft.com/office/officeart/2005/8/layout/vList2"/>
    <dgm:cxn modelId="{61682C7D-DDAF-5F43-803B-50760F620878}" type="presParOf" srcId="{E405D1BD-4347-674B-B6B2-60F3F8E36821}" destId="{C710416A-C895-D94C-A10D-529A5DCF218C}" srcOrd="2" destOrd="0" presId="urn:microsoft.com/office/officeart/2005/8/layout/vList2"/>
    <dgm:cxn modelId="{25C7CDE3-00F5-7242-B76B-283A2412FF0E}" type="presParOf" srcId="{E405D1BD-4347-674B-B6B2-60F3F8E36821}" destId="{4F88B98D-5C00-D643-AABB-0B89DF2EA3D0}" srcOrd="3" destOrd="0" presId="urn:microsoft.com/office/officeart/2005/8/layout/vList2"/>
    <dgm:cxn modelId="{06805A82-81AD-9744-85F1-0CDE58BD0820}" type="presParOf" srcId="{E405D1BD-4347-674B-B6B2-60F3F8E36821}" destId="{E6ED5333-7EE9-2141-ACBF-33C4AF090F0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9468BC2-972D-4A9E-802A-0D636EBE7709}" type="doc">
      <dgm:prSet loTypeId="urn:microsoft.com/office/officeart/2005/8/layout/process4" loCatId="process" qsTypeId="urn:microsoft.com/office/officeart/2005/8/quickstyle/simple4" qsCatId="simple" csTypeId="urn:microsoft.com/office/officeart/2005/8/colors/colorful2" csCatId="colorful"/>
      <dgm:spPr/>
      <dgm:t>
        <a:bodyPr/>
        <a:lstStyle/>
        <a:p>
          <a:endParaRPr lang="en-US"/>
        </a:p>
      </dgm:t>
    </dgm:pt>
    <dgm:pt modelId="{511D14E4-044C-4743-88A1-5075B14DDC96}">
      <dgm:prSet/>
      <dgm:spPr/>
      <dgm:t>
        <a:bodyPr/>
        <a:lstStyle/>
        <a:p>
          <a:r>
            <a:rPr lang="en-US"/>
            <a:t>What threshold should we apply to the decile_score to label people as “high risk” to judges?</a:t>
          </a:r>
        </a:p>
      </dgm:t>
    </dgm:pt>
    <dgm:pt modelId="{5A4598B6-F7CA-4A98-BC43-5F0E71D26C49}" type="parTrans" cxnId="{BA9EBDB7-2E59-4497-A8AE-CE8F80DF3DE3}">
      <dgm:prSet/>
      <dgm:spPr/>
      <dgm:t>
        <a:bodyPr/>
        <a:lstStyle/>
        <a:p>
          <a:endParaRPr lang="en-US"/>
        </a:p>
      </dgm:t>
    </dgm:pt>
    <dgm:pt modelId="{F09E3B80-8C74-4B43-A104-3F772CF9E1A5}" type="sibTrans" cxnId="{BA9EBDB7-2E59-4497-A8AE-CE8F80DF3DE3}">
      <dgm:prSet/>
      <dgm:spPr/>
      <dgm:t>
        <a:bodyPr/>
        <a:lstStyle/>
        <a:p>
          <a:endParaRPr lang="en-US"/>
        </a:p>
      </dgm:t>
    </dgm:pt>
    <dgm:pt modelId="{9B8338A5-269B-4241-9942-49D02F45D48C}">
      <dgm:prSet/>
      <dgm:spPr/>
      <dgm:t>
        <a:bodyPr/>
        <a:lstStyle/>
        <a:p>
          <a:r>
            <a:rPr lang="en-US"/>
            <a:t>How did you come to that decision?</a:t>
          </a:r>
        </a:p>
      </dgm:t>
    </dgm:pt>
    <dgm:pt modelId="{827881C0-6E67-454C-A995-26633675B863}" type="parTrans" cxnId="{6E14AD45-0A24-4A98-ADE0-39E9538D3C08}">
      <dgm:prSet/>
      <dgm:spPr/>
      <dgm:t>
        <a:bodyPr/>
        <a:lstStyle/>
        <a:p>
          <a:endParaRPr lang="en-US"/>
        </a:p>
      </dgm:t>
    </dgm:pt>
    <dgm:pt modelId="{C3DA0A14-3A98-465F-8E70-EF26139DA0F2}" type="sibTrans" cxnId="{6E14AD45-0A24-4A98-ADE0-39E9538D3C08}">
      <dgm:prSet/>
      <dgm:spPr/>
      <dgm:t>
        <a:bodyPr/>
        <a:lstStyle/>
        <a:p>
          <a:endParaRPr lang="en-US"/>
        </a:p>
      </dgm:t>
    </dgm:pt>
    <dgm:pt modelId="{6CD4D730-BBCD-4C34-A6C6-1552CFC86161}">
      <dgm:prSet/>
      <dgm:spPr/>
      <dgm:t>
        <a:bodyPr/>
        <a:lstStyle/>
        <a:p>
          <a:r>
            <a:rPr lang="en-US"/>
            <a:t>Qualitative? </a:t>
          </a:r>
        </a:p>
      </dgm:t>
    </dgm:pt>
    <dgm:pt modelId="{0AEDA49D-4E64-4B35-A440-1EA2ACF77EF5}" type="parTrans" cxnId="{249D8E6D-4D0E-4425-B58D-9EB631B65125}">
      <dgm:prSet/>
      <dgm:spPr/>
      <dgm:t>
        <a:bodyPr/>
        <a:lstStyle/>
        <a:p>
          <a:endParaRPr lang="en-US"/>
        </a:p>
      </dgm:t>
    </dgm:pt>
    <dgm:pt modelId="{4BEC9CC1-A284-40F7-8A06-0E019976F319}" type="sibTrans" cxnId="{249D8E6D-4D0E-4425-B58D-9EB631B65125}">
      <dgm:prSet/>
      <dgm:spPr/>
      <dgm:t>
        <a:bodyPr/>
        <a:lstStyle/>
        <a:p>
          <a:endParaRPr lang="en-US"/>
        </a:p>
      </dgm:t>
    </dgm:pt>
    <dgm:pt modelId="{A3091BAD-DB4D-4748-943D-B5D48E1A7563}">
      <dgm:prSet/>
      <dgm:spPr/>
      <dgm:t>
        <a:bodyPr/>
        <a:lstStyle/>
        <a:p>
          <a:r>
            <a:rPr lang="en-US"/>
            <a:t>Quantitative?</a:t>
          </a:r>
        </a:p>
      </dgm:t>
    </dgm:pt>
    <dgm:pt modelId="{3C67214A-237A-47B8-872F-D1B4AAD6CC7B}" type="parTrans" cxnId="{5F240E6D-31F2-4102-99DF-FB420589B6FD}">
      <dgm:prSet/>
      <dgm:spPr/>
      <dgm:t>
        <a:bodyPr/>
        <a:lstStyle/>
        <a:p>
          <a:endParaRPr lang="en-US"/>
        </a:p>
      </dgm:t>
    </dgm:pt>
    <dgm:pt modelId="{317AD321-9457-4EAB-A0FE-96ACFA077CF7}" type="sibTrans" cxnId="{5F240E6D-31F2-4102-99DF-FB420589B6FD}">
      <dgm:prSet/>
      <dgm:spPr/>
      <dgm:t>
        <a:bodyPr/>
        <a:lstStyle/>
        <a:p>
          <a:endParaRPr lang="en-US"/>
        </a:p>
      </dgm:t>
    </dgm:pt>
    <dgm:pt modelId="{878C6975-9710-ED4E-8714-CE08265E4B3B}" type="pres">
      <dgm:prSet presAssocID="{19468BC2-972D-4A9E-802A-0D636EBE7709}" presName="Name0" presStyleCnt="0">
        <dgm:presLayoutVars>
          <dgm:dir/>
          <dgm:animLvl val="lvl"/>
          <dgm:resizeHandles val="exact"/>
        </dgm:presLayoutVars>
      </dgm:prSet>
      <dgm:spPr/>
    </dgm:pt>
    <dgm:pt modelId="{C2D9018F-0409-614F-89AF-C028FBFE4536}" type="pres">
      <dgm:prSet presAssocID="{9B8338A5-269B-4241-9942-49D02F45D48C}" presName="boxAndChildren" presStyleCnt="0"/>
      <dgm:spPr/>
    </dgm:pt>
    <dgm:pt modelId="{51A1B6A5-1B92-5B40-93D6-FB86E59A79A2}" type="pres">
      <dgm:prSet presAssocID="{9B8338A5-269B-4241-9942-49D02F45D48C}" presName="parentTextBox" presStyleLbl="node1" presStyleIdx="0" presStyleCnt="2"/>
      <dgm:spPr/>
    </dgm:pt>
    <dgm:pt modelId="{254EB287-5C00-B040-8A1E-3FB892351457}" type="pres">
      <dgm:prSet presAssocID="{9B8338A5-269B-4241-9942-49D02F45D48C}" presName="entireBox" presStyleLbl="node1" presStyleIdx="0" presStyleCnt="2"/>
      <dgm:spPr/>
    </dgm:pt>
    <dgm:pt modelId="{74CC871D-01B6-A342-B844-393E7EE30236}" type="pres">
      <dgm:prSet presAssocID="{9B8338A5-269B-4241-9942-49D02F45D48C}" presName="descendantBox" presStyleCnt="0"/>
      <dgm:spPr/>
    </dgm:pt>
    <dgm:pt modelId="{AF2BA80A-13A3-A640-BA27-1257F9BAB1CC}" type="pres">
      <dgm:prSet presAssocID="{6CD4D730-BBCD-4C34-A6C6-1552CFC86161}" presName="childTextBox" presStyleLbl="fgAccFollowNode1" presStyleIdx="0" presStyleCnt="2">
        <dgm:presLayoutVars>
          <dgm:bulletEnabled val="1"/>
        </dgm:presLayoutVars>
      </dgm:prSet>
      <dgm:spPr/>
    </dgm:pt>
    <dgm:pt modelId="{D7367460-2092-9349-A02F-5E83CFA0E4B5}" type="pres">
      <dgm:prSet presAssocID="{A3091BAD-DB4D-4748-943D-B5D48E1A7563}" presName="childTextBox" presStyleLbl="fgAccFollowNode1" presStyleIdx="1" presStyleCnt="2">
        <dgm:presLayoutVars>
          <dgm:bulletEnabled val="1"/>
        </dgm:presLayoutVars>
      </dgm:prSet>
      <dgm:spPr/>
    </dgm:pt>
    <dgm:pt modelId="{DD3E83EE-5CC7-FD42-9727-8FAE06EC17E3}" type="pres">
      <dgm:prSet presAssocID="{F09E3B80-8C74-4B43-A104-3F772CF9E1A5}" presName="sp" presStyleCnt="0"/>
      <dgm:spPr/>
    </dgm:pt>
    <dgm:pt modelId="{B3E122AB-982A-F44D-9895-3E0CED9CECE8}" type="pres">
      <dgm:prSet presAssocID="{511D14E4-044C-4743-88A1-5075B14DDC96}" presName="arrowAndChildren" presStyleCnt="0"/>
      <dgm:spPr/>
    </dgm:pt>
    <dgm:pt modelId="{6D78EDB8-64AF-1F40-9DE3-C6015A0F000F}" type="pres">
      <dgm:prSet presAssocID="{511D14E4-044C-4743-88A1-5075B14DDC96}" presName="parentTextArrow" presStyleLbl="node1" presStyleIdx="1" presStyleCnt="2"/>
      <dgm:spPr/>
    </dgm:pt>
  </dgm:ptLst>
  <dgm:cxnLst>
    <dgm:cxn modelId="{6D9B9018-4046-2746-AE49-45181A4243E9}" type="presOf" srcId="{19468BC2-972D-4A9E-802A-0D636EBE7709}" destId="{878C6975-9710-ED4E-8714-CE08265E4B3B}" srcOrd="0" destOrd="0" presId="urn:microsoft.com/office/officeart/2005/8/layout/process4"/>
    <dgm:cxn modelId="{E1007C2C-472F-264C-8D87-75CEAF85B860}" type="presOf" srcId="{9B8338A5-269B-4241-9942-49D02F45D48C}" destId="{254EB287-5C00-B040-8A1E-3FB892351457}" srcOrd="1" destOrd="0" presId="urn:microsoft.com/office/officeart/2005/8/layout/process4"/>
    <dgm:cxn modelId="{9919C82E-95FD-6643-BFE4-B89BD4607F32}" type="presOf" srcId="{6CD4D730-BBCD-4C34-A6C6-1552CFC86161}" destId="{AF2BA80A-13A3-A640-BA27-1257F9BAB1CC}" srcOrd="0" destOrd="0" presId="urn:microsoft.com/office/officeart/2005/8/layout/process4"/>
    <dgm:cxn modelId="{6E14AD45-0A24-4A98-ADE0-39E9538D3C08}" srcId="{19468BC2-972D-4A9E-802A-0D636EBE7709}" destId="{9B8338A5-269B-4241-9942-49D02F45D48C}" srcOrd="1" destOrd="0" parTransId="{827881C0-6E67-454C-A995-26633675B863}" sibTransId="{C3DA0A14-3A98-465F-8E70-EF26139DA0F2}"/>
    <dgm:cxn modelId="{DD1F465F-0F00-6244-A95E-3DED1131B6C7}" type="presOf" srcId="{A3091BAD-DB4D-4748-943D-B5D48E1A7563}" destId="{D7367460-2092-9349-A02F-5E83CFA0E4B5}" srcOrd="0" destOrd="0" presId="urn:microsoft.com/office/officeart/2005/8/layout/process4"/>
    <dgm:cxn modelId="{5F240E6D-31F2-4102-99DF-FB420589B6FD}" srcId="{9B8338A5-269B-4241-9942-49D02F45D48C}" destId="{A3091BAD-DB4D-4748-943D-B5D48E1A7563}" srcOrd="1" destOrd="0" parTransId="{3C67214A-237A-47B8-872F-D1B4AAD6CC7B}" sibTransId="{317AD321-9457-4EAB-A0FE-96ACFA077CF7}"/>
    <dgm:cxn modelId="{249D8E6D-4D0E-4425-B58D-9EB631B65125}" srcId="{9B8338A5-269B-4241-9942-49D02F45D48C}" destId="{6CD4D730-BBCD-4C34-A6C6-1552CFC86161}" srcOrd="0" destOrd="0" parTransId="{0AEDA49D-4E64-4B35-A440-1EA2ACF77EF5}" sibTransId="{4BEC9CC1-A284-40F7-8A06-0E019976F319}"/>
    <dgm:cxn modelId="{BA9EBDB7-2E59-4497-A8AE-CE8F80DF3DE3}" srcId="{19468BC2-972D-4A9E-802A-0D636EBE7709}" destId="{511D14E4-044C-4743-88A1-5075B14DDC96}" srcOrd="0" destOrd="0" parTransId="{5A4598B6-F7CA-4A98-BC43-5F0E71D26C49}" sibTransId="{F09E3B80-8C74-4B43-A104-3F772CF9E1A5}"/>
    <dgm:cxn modelId="{F61E7FC3-4509-E147-BF4E-BF42287B6BDE}" type="presOf" srcId="{511D14E4-044C-4743-88A1-5075B14DDC96}" destId="{6D78EDB8-64AF-1F40-9DE3-C6015A0F000F}" srcOrd="0" destOrd="0" presId="urn:microsoft.com/office/officeart/2005/8/layout/process4"/>
    <dgm:cxn modelId="{54BAA9DB-6377-5847-B3BA-D6C51B39A5B5}" type="presOf" srcId="{9B8338A5-269B-4241-9942-49D02F45D48C}" destId="{51A1B6A5-1B92-5B40-93D6-FB86E59A79A2}" srcOrd="0" destOrd="0" presId="urn:microsoft.com/office/officeart/2005/8/layout/process4"/>
    <dgm:cxn modelId="{021F44F4-2987-CB4B-B983-4AA0C9AAA103}" type="presParOf" srcId="{878C6975-9710-ED4E-8714-CE08265E4B3B}" destId="{C2D9018F-0409-614F-89AF-C028FBFE4536}" srcOrd="0" destOrd="0" presId="urn:microsoft.com/office/officeart/2005/8/layout/process4"/>
    <dgm:cxn modelId="{8193CEC1-8E54-BC48-8EF2-CEEDB9FC0EBB}" type="presParOf" srcId="{C2D9018F-0409-614F-89AF-C028FBFE4536}" destId="{51A1B6A5-1B92-5B40-93D6-FB86E59A79A2}" srcOrd="0" destOrd="0" presId="urn:microsoft.com/office/officeart/2005/8/layout/process4"/>
    <dgm:cxn modelId="{F4DE924E-9975-D346-81A2-90A8E1D7DF24}" type="presParOf" srcId="{C2D9018F-0409-614F-89AF-C028FBFE4536}" destId="{254EB287-5C00-B040-8A1E-3FB892351457}" srcOrd="1" destOrd="0" presId="urn:microsoft.com/office/officeart/2005/8/layout/process4"/>
    <dgm:cxn modelId="{73C99E24-3359-BB42-A837-9CD78008606C}" type="presParOf" srcId="{C2D9018F-0409-614F-89AF-C028FBFE4536}" destId="{74CC871D-01B6-A342-B844-393E7EE30236}" srcOrd="2" destOrd="0" presId="urn:microsoft.com/office/officeart/2005/8/layout/process4"/>
    <dgm:cxn modelId="{E5B431F7-1980-F042-A596-26A7DA001EA0}" type="presParOf" srcId="{74CC871D-01B6-A342-B844-393E7EE30236}" destId="{AF2BA80A-13A3-A640-BA27-1257F9BAB1CC}" srcOrd="0" destOrd="0" presId="urn:microsoft.com/office/officeart/2005/8/layout/process4"/>
    <dgm:cxn modelId="{C1890ABD-FDC2-704F-B096-39A5629B2CDD}" type="presParOf" srcId="{74CC871D-01B6-A342-B844-393E7EE30236}" destId="{D7367460-2092-9349-A02F-5E83CFA0E4B5}" srcOrd="1" destOrd="0" presId="urn:microsoft.com/office/officeart/2005/8/layout/process4"/>
    <dgm:cxn modelId="{24DE3243-EFC2-704B-8B9E-BC4442357E10}" type="presParOf" srcId="{878C6975-9710-ED4E-8714-CE08265E4B3B}" destId="{DD3E83EE-5CC7-FD42-9727-8FAE06EC17E3}" srcOrd="1" destOrd="0" presId="urn:microsoft.com/office/officeart/2005/8/layout/process4"/>
    <dgm:cxn modelId="{8732C249-1D72-4346-B909-6F1CACBCD0D4}" type="presParOf" srcId="{878C6975-9710-ED4E-8714-CE08265E4B3B}" destId="{B3E122AB-982A-F44D-9895-3E0CED9CECE8}" srcOrd="2" destOrd="0" presId="urn:microsoft.com/office/officeart/2005/8/layout/process4"/>
    <dgm:cxn modelId="{6084B555-1BF0-2B4A-9DEC-AC03774BAA0E}" type="presParOf" srcId="{B3E122AB-982A-F44D-9895-3E0CED9CECE8}" destId="{6D78EDB8-64AF-1F40-9DE3-C6015A0F000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2E2791-E84B-4A3E-80D4-EA8C004CDE6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9BF226CD-D18C-4AA1-BA30-B5D972384349}">
      <dgm:prSet/>
      <dgm:spPr/>
      <dgm:t>
        <a:bodyPr/>
        <a:lstStyle/>
        <a:p>
          <a:r>
            <a:rPr lang="en-US"/>
            <a:t>Compare how well decile_score predicts is_recid for </a:t>
          </a:r>
        </a:p>
      </dgm:t>
    </dgm:pt>
    <dgm:pt modelId="{801B12AB-CD34-43B4-90C5-F44C5003FDE1}" type="parTrans" cxnId="{13CDE70E-04B4-4726-97D0-396B30B4BD4A}">
      <dgm:prSet/>
      <dgm:spPr/>
      <dgm:t>
        <a:bodyPr/>
        <a:lstStyle/>
        <a:p>
          <a:endParaRPr lang="en-US"/>
        </a:p>
      </dgm:t>
    </dgm:pt>
    <dgm:pt modelId="{6E1145FE-0C54-490F-947F-4C6D0D3AD5F8}" type="sibTrans" cxnId="{13CDE70E-04B4-4726-97D0-396B30B4BD4A}">
      <dgm:prSet/>
      <dgm:spPr/>
      <dgm:t>
        <a:bodyPr/>
        <a:lstStyle/>
        <a:p>
          <a:endParaRPr lang="en-US"/>
        </a:p>
      </dgm:t>
    </dgm:pt>
    <dgm:pt modelId="{CDE73463-E5EC-4F49-9A64-88978FC92CD8}">
      <dgm:prSet/>
      <dgm:spPr/>
      <dgm:t>
        <a:bodyPr/>
        <a:lstStyle/>
        <a:p>
          <a:r>
            <a:rPr lang="en-US"/>
            <a:t>Caucasian </a:t>
          </a:r>
        </a:p>
      </dgm:t>
    </dgm:pt>
    <dgm:pt modelId="{E714DA04-3532-452E-A5E2-6D118C142227}" type="parTrans" cxnId="{1706E582-DD41-45BC-B6B9-674F3C9FE19F}">
      <dgm:prSet/>
      <dgm:spPr/>
      <dgm:t>
        <a:bodyPr/>
        <a:lstStyle/>
        <a:p>
          <a:endParaRPr lang="en-US"/>
        </a:p>
      </dgm:t>
    </dgm:pt>
    <dgm:pt modelId="{ED210E79-24BD-4EC1-A243-A15906A7A871}" type="sibTrans" cxnId="{1706E582-DD41-45BC-B6B9-674F3C9FE19F}">
      <dgm:prSet/>
      <dgm:spPr/>
      <dgm:t>
        <a:bodyPr/>
        <a:lstStyle/>
        <a:p>
          <a:endParaRPr lang="en-US"/>
        </a:p>
      </dgm:t>
    </dgm:pt>
    <dgm:pt modelId="{A3E56812-DE31-4250-9788-C59992ECC3E2}">
      <dgm:prSet/>
      <dgm:spPr/>
      <dgm:t>
        <a:bodyPr/>
        <a:lstStyle/>
        <a:p>
          <a:r>
            <a:rPr lang="en-US"/>
            <a:t>African-American</a:t>
          </a:r>
        </a:p>
      </dgm:t>
    </dgm:pt>
    <dgm:pt modelId="{B3C73E25-1AE4-4885-88AB-EAD6852E7071}" type="parTrans" cxnId="{88B47320-D7D7-432A-BCB9-5959810EDBA6}">
      <dgm:prSet/>
      <dgm:spPr/>
      <dgm:t>
        <a:bodyPr/>
        <a:lstStyle/>
        <a:p>
          <a:endParaRPr lang="en-US"/>
        </a:p>
      </dgm:t>
    </dgm:pt>
    <dgm:pt modelId="{FCB9B413-68B6-4E21-B326-F720E1BB7491}" type="sibTrans" cxnId="{88B47320-D7D7-432A-BCB9-5959810EDBA6}">
      <dgm:prSet/>
      <dgm:spPr/>
      <dgm:t>
        <a:bodyPr/>
        <a:lstStyle/>
        <a:p>
          <a:endParaRPr lang="en-US"/>
        </a:p>
      </dgm:t>
    </dgm:pt>
    <dgm:pt modelId="{9AB37B71-D8A9-4CEB-999B-8B6B20376D99}">
      <dgm:prSet/>
      <dgm:spPr/>
      <dgm:t>
        <a:bodyPr/>
        <a:lstStyle/>
        <a:p>
          <a:r>
            <a:rPr lang="en-US"/>
            <a:t>Is the algorithm biased against either one of the groups?</a:t>
          </a:r>
        </a:p>
      </dgm:t>
    </dgm:pt>
    <dgm:pt modelId="{894417A7-85A5-4227-ADCB-6095A6C4133D}" type="parTrans" cxnId="{5600D7C3-C292-4B09-9919-35D3AE647A27}">
      <dgm:prSet/>
      <dgm:spPr/>
      <dgm:t>
        <a:bodyPr/>
        <a:lstStyle/>
        <a:p>
          <a:endParaRPr lang="en-US"/>
        </a:p>
      </dgm:t>
    </dgm:pt>
    <dgm:pt modelId="{EB2EC8AE-68B4-48C2-889C-DCC04C89357E}" type="sibTrans" cxnId="{5600D7C3-C292-4B09-9919-35D3AE647A27}">
      <dgm:prSet/>
      <dgm:spPr/>
      <dgm:t>
        <a:bodyPr/>
        <a:lstStyle/>
        <a:p>
          <a:endParaRPr lang="en-US"/>
        </a:p>
      </dgm:t>
    </dgm:pt>
    <dgm:pt modelId="{1EF5B59F-FD2D-5748-96DB-3ABA172A34DC}" type="pres">
      <dgm:prSet presAssocID="{782E2791-E84B-4A3E-80D4-EA8C004CDE65}" presName="linear" presStyleCnt="0">
        <dgm:presLayoutVars>
          <dgm:animLvl val="lvl"/>
          <dgm:resizeHandles val="exact"/>
        </dgm:presLayoutVars>
      </dgm:prSet>
      <dgm:spPr/>
    </dgm:pt>
    <dgm:pt modelId="{F718DA4D-A798-3F47-A138-D3AA08BFC706}" type="pres">
      <dgm:prSet presAssocID="{9BF226CD-D18C-4AA1-BA30-B5D972384349}" presName="parentText" presStyleLbl="node1" presStyleIdx="0" presStyleCnt="2">
        <dgm:presLayoutVars>
          <dgm:chMax val="0"/>
          <dgm:bulletEnabled val="1"/>
        </dgm:presLayoutVars>
      </dgm:prSet>
      <dgm:spPr/>
    </dgm:pt>
    <dgm:pt modelId="{D94AA95D-176F-EA47-BBF1-BBEDAB53F6D2}" type="pres">
      <dgm:prSet presAssocID="{9BF226CD-D18C-4AA1-BA30-B5D972384349}" presName="childText" presStyleLbl="revTx" presStyleIdx="0" presStyleCnt="1">
        <dgm:presLayoutVars>
          <dgm:bulletEnabled val="1"/>
        </dgm:presLayoutVars>
      </dgm:prSet>
      <dgm:spPr/>
    </dgm:pt>
    <dgm:pt modelId="{A5BEEE37-9725-6D4E-9DA0-975C7AAA76FE}" type="pres">
      <dgm:prSet presAssocID="{9AB37B71-D8A9-4CEB-999B-8B6B20376D99}" presName="parentText" presStyleLbl="node1" presStyleIdx="1" presStyleCnt="2">
        <dgm:presLayoutVars>
          <dgm:chMax val="0"/>
          <dgm:bulletEnabled val="1"/>
        </dgm:presLayoutVars>
      </dgm:prSet>
      <dgm:spPr/>
    </dgm:pt>
  </dgm:ptLst>
  <dgm:cxnLst>
    <dgm:cxn modelId="{13CDE70E-04B4-4726-97D0-396B30B4BD4A}" srcId="{782E2791-E84B-4A3E-80D4-EA8C004CDE65}" destId="{9BF226CD-D18C-4AA1-BA30-B5D972384349}" srcOrd="0" destOrd="0" parTransId="{801B12AB-CD34-43B4-90C5-F44C5003FDE1}" sibTransId="{6E1145FE-0C54-490F-947F-4C6D0D3AD5F8}"/>
    <dgm:cxn modelId="{EA7F7412-5CC2-6347-95AA-AB40B7D0FF6D}" type="presOf" srcId="{CDE73463-E5EC-4F49-9A64-88978FC92CD8}" destId="{D94AA95D-176F-EA47-BBF1-BBEDAB53F6D2}" srcOrd="0" destOrd="0" presId="urn:microsoft.com/office/officeart/2005/8/layout/vList2"/>
    <dgm:cxn modelId="{88B47320-D7D7-432A-BCB9-5959810EDBA6}" srcId="{9BF226CD-D18C-4AA1-BA30-B5D972384349}" destId="{A3E56812-DE31-4250-9788-C59992ECC3E2}" srcOrd="1" destOrd="0" parTransId="{B3C73E25-1AE4-4885-88AB-EAD6852E7071}" sibTransId="{FCB9B413-68B6-4E21-B326-F720E1BB7491}"/>
    <dgm:cxn modelId="{B9246C2E-5CD8-F54C-B3A6-B769632622EB}" type="presOf" srcId="{782E2791-E84B-4A3E-80D4-EA8C004CDE65}" destId="{1EF5B59F-FD2D-5748-96DB-3ABA172A34DC}" srcOrd="0" destOrd="0" presId="urn:microsoft.com/office/officeart/2005/8/layout/vList2"/>
    <dgm:cxn modelId="{2A202753-4B04-4E42-B7A5-75BF3BE7FA7A}" type="presOf" srcId="{9BF226CD-D18C-4AA1-BA30-B5D972384349}" destId="{F718DA4D-A798-3F47-A138-D3AA08BFC706}" srcOrd="0" destOrd="0" presId="urn:microsoft.com/office/officeart/2005/8/layout/vList2"/>
    <dgm:cxn modelId="{15B86B76-C426-F74E-BA43-87D5A6F71AE0}" type="presOf" srcId="{A3E56812-DE31-4250-9788-C59992ECC3E2}" destId="{D94AA95D-176F-EA47-BBF1-BBEDAB53F6D2}" srcOrd="0" destOrd="1" presId="urn:microsoft.com/office/officeart/2005/8/layout/vList2"/>
    <dgm:cxn modelId="{1706E582-DD41-45BC-B6B9-674F3C9FE19F}" srcId="{9BF226CD-D18C-4AA1-BA30-B5D972384349}" destId="{CDE73463-E5EC-4F49-9A64-88978FC92CD8}" srcOrd="0" destOrd="0" parTransId="{E714DA04-3532-452E-A5E2-6D118C142227}" sibTransId="{ED210E79-24BD-4EC1-A243-A15906A7A871}"/>
    <dgm:cxn modelId="{5600D7C3-C292-4B09-9919-35D3AE647A27}" srcId="{782E2791-E84B-4A3E-80D4-EA8C004CDE65}" destId="{9AB37B71-D8A9-4CEB-999B-8B6B20376D99}" srcOrd="1" destOrd="0" parTransId="{894417A7-85A5-4227-ADCB-6095A6C4133D}" sibTransId="{EB2EC8AE-68B4-48C2-889C-DCC04C89357E}"/>
    <dgm:cxn modelId="{53903BF4-EC2C-2E4A-9899-15046E264D73}" type="presOf" srcId="{9AB37B71-D8A9-4CEB-999B-8B6B20376D99}" destId="{A5BEEE37-9725-6D4E-9DA0-975C7AAA76FE}" srcOrd="0" destOrd="0" presId="urn:microsoft.com/office/officeart/2005/8/layout/vList2"/>
    <dgm:cxn modelId="{E2AD1BA1-485E-7C49-8FC1-3D8BAA319F6A}" type="presParOf" srcId="{1EF5B59F-FD2D-5748-96DB-3ABA172A34DC}" destId="{F718DA4D-A798-3F47-A138-D3AA08BFC706}" srcOrd="0" destOrd="0" presId="urn:microsoft.com/office/officeart/2005/8/layout/vList2"/>
    <dgm:cxn modelId="{8A3F0829-4079-3C43-A41F-CC02AC8D6620}" type="presParOf" srcId="{1EF5B59F-FD2D-5748-96DB-3ABA172A34DC}" destId="{D94AA95D-176F-EA47-BBF1-BBEDAB53F6D2}" srcOrd="1" destOrd="0" presId="urn:microsoft.com/office/officeart/2005/8/layout/vList2"/>
    <dgm:cxn modelId="{438BF76B-4514-114C-AC70-F470C5566296}" type="presParOf" srcId="{1EF5B59F-FD2D-5748-96DB-3ABA172A34DC}" destId="{A5BEEE37-9725-6D4E-9DA0-975C7AAA76F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A37CC97-E514-4565-BD9B-30254758ED44}" type="doc">
      <dgm:prSet loTypeId="urn:microsoft.com/office/officeart/2008/layout/LinedList" loCatId="list" qsTypeId="urn:microsoft.com/office/officeart/2005/8/quickstyle/simple4" qsCatId="simple" csTypeId="urn:microsoft.com/office/officeart/2005/8/colors/accent0_3" csCatId="mainScheme"/>
      <dgm:spPr/>
      <dgm:t>
        <a:bodyPr/>
        <a:lstStyle/>
        <a:p>
          <a:endParaRPr lang="en-US"/>
        </a:p>
      </dgm:t>
    </dgm:pt>
    <dgm:pt modelId="{3A97512D-38A8-46DA-BFF3-BD23E44FE20B}">
      <dgm:prSet/>
      <dgm:spPr/>
      <dgm:t>
        <a:bodyPr/>
        <a:lstStyle/>
        <a:p>
          <a:r>
            <a:rPr lang="en-US"/>
            <a:t>Is this a fair algorithm w.r.t. people of different races?</a:t>
          </a:r>
        </a:p>
      </dgm:t>
    </dgm:pt>
    <dgm:pt modelId="{04D29E3F-4055-4469-850A-5CA4D56BC026}" type="parTrans" cxnId="{B85A7C19-F882-4FDE-B277-8772294C2558}">
      <dgm:prSet/>
      <dgm:spPr/>
      <dgm:t>
        <a:bodyPr/>
        <a:lstStyle/>
        <a:p>
          <a:endParaRPr lang="en-US"/>
        </a:p>
      </dgm:t>
    </dgm:pt>
    <dgm:pt modelId="{8B78D520-DF9A-45CE-831B-51D0AE21B907}" type="sibTrans" cxnId="{B85A7C19-F882-4FDE-B277-8772294C2558}">
      <dgm:prSet/>
      <dgm:spPr/>
      <dgm:t>
        <a:bodyPr/>
        <a:lstStyle/>
        <a:p>
          <a:endParaRPr lang="en-US"/>
        </a:p>
      </dgm:t>
    </dgm:pt>
    <dgm:pt modelId="{E877ED01-2D51-4B3C-82A7-0E0D662AFD67}">
      <dgm:prSet/>
      <dgm:spPr/>
      <dgm:t>
        <a:bodyPr/>
        <a:lstStyle/>
        <a:p>
          <a:r>
            <a:rPr lang="en-US" dirty="0"/>
            <a:t>How can you tell?</a:t>
          </a:r>
        </a:p>
      </dgm:t>
    </dgm:pt>
    <dgm:pt modelId="{C9650D2A-4769-40EF-B022-4BEC9CC0564C}" type="parTrans" cxnId="{DD891D11-A18A-434D-A26C-5A0CDCC4C516}">
      <dgm:prSet/>
      <dgm:spPr/>
      <dgm:t>
        <a:bodyPr/>
        <a:lstStyle/>
        <a:p>
          <a:endParaRPr lang="en-US"/>
        </a:p>
      </dgm:t>
    </dgm:pt>
    <dgm:pt modelId="{D9DE655E-31E6-4A2E-98C3-BCEC36C1C070}" type="sibTrans" cxnId="{DD891D11-A18A-434D-A26C-5A0CDCC4C516}">
      <dgm:prSet/>
      <dgm:spPr/>
      <dgm:t>
        <a:bodyPr/>
        <a:lstStyle/>
        <a:p>
          <a:endParaRPr lang="en-US"/>
        </a:p>
      </dgm:t>
    </dgm:pt>
    <dgm:pt modelId="{807909B7-E7FA-2946-A18C-0D786697D772}" type="pres">
      <dgm:prSet presAssocID="{AA37CC97-E514-4565-BD9B-30254758ED44}" presName="vert0" presStyleCnt="0">
        <dgm:presLayoutVars>
          <dgm:dir/>
          <dgm:animOne val="branch"/>
          <dgm:animLvl val="lvl"/>
        </dgm:presLayoutVars>
      </dgm:prSet>
      <dgm:spPr/>
    </dgm:pt>
    <dgm:pt modelId="{AA389974-C11C-9740-AFC9-3DC265603D30}" type="pres">
      <dgm:prSet presAssocID="{3A97512D-38A8-46DA-BFF3-BD23E44FE20B}" presName="thickLine" presStyleLbl="alignNode1" presStyleIdx="0" presStyleCnt="2"/>
      <dgm:spPr/>
    </dgm:pt>
    <dgm:pt modelId="{B0DA423F-9FD0-0843-91AB-02533A97BBA7}" type="pres">
      <dgm:prSet presAssocID="{3A97512D-38A8-46DA-BFF3-BD23E44FE20B}" presName="horz1" presStyleCnt="0"/>
      <dgm:spPr/>
    </dgm:pt>
    <dgm:pt modelId="{9B4791C5-B5E3-9A4C-B007-07F239AB0E58}" type="pres">
      <dgm:prSet presAssocID="{3A97512D-38A8-46DA-BFF3-BD23E44FE20B}" presName="tx1" presStyleLbl="revTx" presStyleIdx="0" presStyleCnt="2"/>
      <dgm:spPr/>
    </dgm:pt>
    <dgm:pt modelId="{A0D63715-2798-A342-A39D-70BF582D5E0C}" type="pres">
      <dgm:prSet presAssocID="{3A97512D-38A8-46DA-BFF3-BD23E44FE20B}" presName="vert1" presStyleCnt="0"/>
      <dgm:spPr/>
    </dgm:pt>
    <dgm:pt modelId="{5AF76E5A-BA47-1D4E-9BB8-6C64B207AB0C}" type="pres">
      <dgm:prSet presAssocID="{E877ED01-2D51-4B3C-82A7-0E0D662AFD67}" presName="thickLine" presStyleLbl="alignNode1" presStyleIdx="1" presStyleCnt="2"/>
      <dgm:spPr/>
    </dgm:pt>
    <dgm:pt modelId="{DA2710BB-7F0F-AB4D-80C4-99F987A7B551}" type="pres">
      <dgm:prSet presAssocID="{E877ED01-2D51-4B3C-82A7-0E0D662AFD67}" presName="horz1" presStyleCnt="0"/>
      <dgm:spPr/>
    </dgm:pt>
    <dgm:pt modelId="{B1BD9DC2-52DD-1D4F-BCD4-EC848A13A1F7}" type="pres">
      <dgm:prSet presAssocID="{E877ED01-2D51-4B3C-82A7-0E0D662AFD67}" presName="tx1" presStyleLbl="revTx" presStyleIdx="1" presStyleCnt="2"/>
      <dgm:spPr/>
    </dgm:pt>
    <dgm:pt modelId="{BA73C79D-65D1-8C40-B0C9-FBD4C992DEB0}" type="pres">
      <dgm:prSet presAssocID="{E877ED01-2D51-4B3C-82A7-0E0D662AFD67}" presName="vert1" presStyleCnt="0"/>
      <dgm:spPr/>
    </dgm:pt>
  </dgm:ptLst>
  <dgm:cxnLst>
    <dgm:cxn modelId="{DD891D11-A18A-434D-A26C-5A0CDCC4C516}" srcId="{AA37CC97-E514-4565-BD9B-30254758ED44}" destId="{E877ED01-2D51-4B3C-82A7-0E0D662AFD67}" srcOrd="1" destOrd="0" parTransId="{C9650D2A-4769-40EF-B022-4BEC9CC0564C}" sibTransId="{D9DE655E-31E6-4A2E-98C3-BCEC36C1C070}"/>
    <dgm:cxn modelId="{B85A7C19-F882-4FDE-B277-8772294C2558}" srcId="{AA37CC97-E514-4565-BD9B-30254758ED44}" destId="{3A97512D-38A8-46DA-BFF3-BD23E44FE20B}" srcOrd="0" destOrd="0" parTransId="{04D29E3F-4055-4469-850A-5CA4D56BC026}" sibTransId="{8B78D520-DF9A-45CE-831B-51D0AE21B907}"/>
    <dgm:cxn modelId="{582ABF23-EFC3-724E-B649-3EFDA6C4D850}" type="presOf" srcId="{3A97512D-38A8-46DA-BFF3-BD23E44FE20B}" destId="{9B4791C5-B5E3-9A4C-B007-07F239AB0E58}" srcOrd="0" destOrd="0" presId="urn:microsoft.com/office/officeart/2008/layout/LinedList"/>
    <dgm:cxn modelId="{5AACC953-7C0B-7549-B9FC-A4862D4D564E}" type="presOf" srcId="{E877ED01-2D51-4B3C-82A7-0E0D662AFD67}" destId="{B1BD9DC2-52DD-1D4F-BCD4-EC848A13A1F7}" srcOrd="0" destOrd="0" presId="urn:microsoft.com/office/officeart/2008/layout/LinedList"/>
    <dgm:cxn modelId="{A97643EF-4ADC-DF40-865B-2AFAA8F740F5}" type="presOf" srcId="{AA37CC97-E514-4565-BD9B-30254758ED44}" destId="{807909B7-E7FA-2946-A18C-0D786697D772}" srcOrd="0" destOrd="0" presId="urn:microsoft.com/office/officeart/2008/layout/LinedList"/>
    <dgm:cxn modelId="{8EF3292C-2149-C44E-92DD-A27D891243BE}" type="presParOf" srcId="{807909B7-E7FA-2946-A18C-0D786697D772}" destId="{AA389974-C11C-9740-AFC9-3DC265603D30}" srcOrd="0" destOrd="0" presId="urn:microsoft.com/office/officeart/2008/layout/LinedList"/>
    <dgm:cxn modelId="{3C9B53DE-A044-2D4E-A496-60CB2ECED7CB}" type="presParOf" srcId="{807909B7-E7FA-2946-A18C-0D786697D772}" destId="{B0DA423F-9FD0-0843-91AB-02533A97BBA7}" srcOrd="1" destOrd="0" presId="urn:microsoft.com/office/officeart/2008/layout/LinedList"/>
    <dgm:cxn modelId="{18CAEFC4-DA9B-5242-BE98-6589296A9DF2}" type="presParOf" srcId="{B0DA423F-9FD0-0843-91AB-02533A97BBA7}" destId="{9B4791C5-B5E3-9A4C-B007-07F239AB0E58}" srcOrd="0" destOrd="0" presId="urn:microsoft.com/office/officeart/2008/layout/LinedList"/>
    <dgm:cxn modelId="{5DB17949-5D29-3A4A-A33D-9E8F922FA05F}" type="presParOf" srcId="{B0DA423F-9FD0-0843-91AB-02533A97BBA7}" destId="{A0D63715-2798-A342-A39D-70BF582D5E0C}" srcOrd="1" destOrd="0" presId="urn:microsoft.com/office/officeart/2008/layout/LinedList"/>
    <dgm:cxn modelId="{08DE1169-84FA-BE4C-99A3-28C0E96516BE}" type="presParOf" srcId="{807909B7-E7FA-2946-A18C-0D786697D772}" destId="{5AF76E5A-BA47-1D4E-9BB8-6C64B207AB0C}" srcOrd="2" destOrd="0" presId="urn:microsoft.com/office/officeart/2008/layout/LinedList"/>
    <dgm:cxn modelId="{5987B9BD-3CE6-9A4C-A897-6EFB7B8FD0DC}" type="presParOf" srcId="{807909B7-E7FA-2946-A18C-0D786697D772}" destId="{DA2710BB-7F0F-AB4D-80C4-99F987A7B551}" srcOrd="3" destOrd="0" presId="urn:microsoft.com/office/officeart/2008/layout/LinedList"/>
    <dgm:cxn modelId="{21B25576-199A-814E-8580-A001E96B7E60}" type="presParOf" srcId="{DA2710BB-7F0F-AB4D-80C4-99F987A7B551}" destId="{B1BD9DC2-52DD-1D4F-BCD4-EC848A13A1F7}" srcOrd="0" destOrd="0" presId="urn:microsoft.com/office/officeart/2008/layout/LinedList"/>
    <dgm:cxn modelId="{035F985B-EE61-2C4F-891E-666F0B41F1F6}" type="presParOf" srcId="{DA2710BB-7F0F-AB4D-80C4-99F987A7B551}" destId="{BA73C79D-65D1-8C40-B0C9-FBD4C992DEB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C1E1C9F-D986-4571-B760-7BFBEAE7433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28A5CF3-29A3-4283-8440-0A5C6A50B8E6}">
      <dgm:prSet/>
      <dgm:spPr/>
      <dgm:t>
        <a:bodyPr/>
        <a:lstStyle/>
        <a:p>
          <a:r>
            <a:rPr lang="en-US"/>
            <a:t>The right is more important than the good</a:t>
          </a:r>
        </a:p>
      </dgm:t>
    </dgm:pt>
    <dgm:pt modelId="{1D18F820-38AB-4678-8EB0-ADC31B5DFB9E}" type="parTrans" cxnId="{DECC74A0-3549-45C5-8B67-1DB766362D2D}">
      <dgm:prSet/>
      <dgm:spPr/>
      <dgm:t>
        <a:bodyPr/>
        <a:lstStyle/>
        <a:p>
          <a:endParaRPr lang="en-US"/>
        </a:p>
      </dgm:t>
    </dgm:pt>
    <dgm:pt modelId="{4FC31DBE-072C-422D-B32E-12AF2C8D0189}" type="sibTrans" cxnId="{DECC74A0-3549-45C5-8B67-1DB766362D2D}">
      <dgm:prSet/>
      <dgm:spPr/>
      <dgm:t>
        <a:bodyPr/>
        <a:lstStyle/>
        <a:p>
          <a:endParaRPr lang="en-US"/>
        </a:p>
      </dgm:t>
    </dgm:pt>
    <dgm:pt modelId="{F4D9E47B-E445-4975-99C8-F7330D9B2A42}">
      <dgm:prSet/>
      <dgm:spPr/>
      <dgm:t>
        <a:bodyPr/>
        <a:lstStyle/>
        <a:p>
          <a:r>
            <a:rPr lang="en-US"/>
            <a:t>Some acts are not right (lying, killing, stealing etc) and should not be done (they are morally forbidden), even if they result in something good</a:t>
          </a:r>
        </a:p>
      </dgm:t>
    </dgm:pt>
    <dgm:pt modelId="{2F978B05-698F-4163-AAEA-B564C072C5CC}" type="parTrans" cxnId="{86E4AB1B-294D-4AAD-B9EA-47755700BFCC}">
      <dgm:prSet/>
      <dgm:spPr/>
      <dgm:t>
        <a:bodyPr/>
        <a:lstStyle/>
        <a:p>
          <a:endParaRPr lang="en-US"/>
        </a:p>
      </dgm:t>
    </dgm:pt>
    <dgm:pt modelId="{2FFB8699-FEAA-40C5-BD20-FF683DA1068C}" type="sibTrans" cxnId="{86E4AB1B-294D-4AAD-B9EA-47755700BFCC}">
      <dgm:prSet/>
      <dgm:spPr/>
      <dgm:t>
        <a:bodyPr/>
        <a:lstStyle/>
        <a:p>
          <a:endParaRPr lang="en-US"/>
        </a:p>
      </dgm:t>
    </dgm:pt>
    <dgm:pt modelId="{7A6C4CA1-667B-4E6C-9F7C-94BCAFA39892}">
      <dgm:prSet/>
      <dgm:spPr/>
      <dgm:t>
        <a:bodyPr/>
        <a:lstStyle/>
        <a:p>
          <a:r>
            <a:rPr lang="en-US"/>
            <a:t>Acts that are right can be done (they are morally permitted or required)</a:t>
          </a:r>
        </a:p>
      </dgm:t>
    </dgm:pt>
    <dgm:pt modelId="{C635F433-B6C0-4257-BA1A-7A92CC7921E3}" type="parTrans" cxnId="{23B227DE-DDDA-4D67-8256-D982DD0BC5C9}">
      <dgm:prSet/>
      <dgm:spPr/>
      <dgm:t>
        <a:bodyPr/>
        <a:lstStyle/>
        <a:p>
          <a:endParaRPr lang="en-US"/>
        </a:p>
      </dgm:t>
    </dgm:pt>
    <dgm:pt modelId="{6C76DC17-F743-4097-B873-B9EA9C12889F}" type="sibTrans" cxnId="{23B227DE-DDDA-4D67-8256-D982DD0BC5C9}">
      <dgm:prSet/>
      <dgm:spPr/>
      <dgm:t>
        <a:bodyPr/>
        <a:lstStyle/>
        <a:p>
          <a:endParaRPr lang="en-US"/>
        </a:p>
      </dgm:t>
    </dgm:pt>
    <dgm:pt modelId="{487B9743-55C1-4960-8634-C3629DC97BE4}">
      <dgm:prSet/>
      <dgm:spPr/>
      <dgm:t>
        <a:bodyPr/>
        <a:lstStyle/>
        <a:p>
          <a:r>
            <a:rPr lang="en-US"/>
            <a:t>even if they do not result in good consequences</a:t>
          </a:r>
        </a:p>
      </dgm:t>
    </dgm:pt>
    <dgm:pt modelId="{249722ED-64D2-443B-A0A6-46D5DFA92618}" type="parTrans" cxnId="{84566E2E-A803-4E35-A4E1-E2B896C5A203}">
      <dgm:prSet/>
      <dgm:spPr/>
      <dgm:t>
        <a:bodyPr/>
        <a:lstStyle/>
        <a:p>
          <a:endParaRPr lang="en-US"/>
        </a:p>
      </dgm:t>
    </dgm:pt>
    <dgm:pt modelId="{1C2EB7B4-5CB9-4E0B-A0C9-769FC16CA527}" type="sibTrans" cxnId="{84566E2E-A803-4E35-A4E1-E2B896C5A203}">
      <dgm:prSet/>
      <dgm:spPr/>
      <dgm:t>
        <a:bodyPr/>
        <a:lstStyle/>
        <a:p>
          <a:endParaRPr lang="en-US"/>
        </a:p>
      </dgm:t>
    </dgm:pt>
    <dgm:pt modelId="{5C86C56D-28DE-D34E-ACD6-B8DA95689CB2}" type="pres">
      <dgm:prSet presAssocID="{0C1E1C9F-D986-4571-B760-7BFBEAE74332}" presName="linear" presStyleCnt="0">
        <dgm:presLayoutVars>
          <dgm:animLvl val="lvl"/>
          <dgm:resizeHandles val="exact"/>
        </dgm:presLayoutVars>
      </dgm:prSet>
      <dgm:spPr/>
    </dgm:pt>
    <dgm:pt modelId="{3A7DEC6B-9D4A-D84C-92BD-19607E3EB9EB}" type="pres">
      <dgm:prSet presAssocID="{D28A5CF3-29A3-4283-8440-0A5C6A50B8E6}" presName="parentText" presStyleLbl="node1" presStyleIdx="0" presStyleCnt="3">
        <dgm:presLayoutVars>
          <dgm:chMax val="0"/>
          <dgm:bulletEnabled val="1"/>
        </dgm:presLayoutVars>
      </dgm:prSet>
      <dgm:spPr/>
    </dgm:pt>
    <dgm:pt modelId="{0620D9CA-849A-A647-8F71-9495E3931271}" type="pres">
      <dgm:prSet presAssocID="{4FC31DBE-072C-422D-B32E-12AF2C8D0189}" presName="spacer" presStyleCnt="0"/>
      <dgm:spPr/>
    </dgm:pt>
    <dgm:pt modelId="{91C732C4-EAA1-E645-9D35-2359023E4261}" type="pres">
      <dgm:prSet presAssocID="{F4D9E47B-E445-4975-99C8-F7330D9B2A42}" presName="parentText" presStyleLbl="node1" presStyleIdx="1" presStyleCnt="3">
        <dgm:presLayoutVars>
          <dgm:chMax val="0"/>
          <dgm:bulletEnabled val="1"/>
        </dgm:presLayoutVars>
      </dgm:prSet>
      <dgm:spPr/>
    </dgm:pt>
    <dgm:pt modelId="{45CD5212-75E0-1E41-AE44-25FD33C34128}" type="pres">
      <dgm:prSet presAssocID="{2FFB8699-FEAA-40C5-BD20-FF683DA1068C}" presName="spacer" presStyleCnt="0"/>
      <dgm:spPr/>
    </dgm:pt>
    <dgm:pt modelId="{4E167F49-5698-0B4C-8DA2-50E34AEE1221}" type="pres">
      <dgm:prSet presAssocID="{7A6C4CA1-667B-4E6C-9F7C-94BCAFA39892}" presName="parentText" presStyleLbl="node1" presStyleIdx="2" presStyleCnt="3">
        <dgm:presLayoutVars>
          <dgm:chMax val="0"/>
          <dgm:bulletEnabled val="1"/>
        </dgm:presLayoutVars>
      </dgm:prSet>
      <dgm:spPr/>
    </dgm:pt>
    <dgm:pt modelId="{E4950311-4E67-DB4A-8D89-676D3B2C08D4}" type="pres">
      <dgm:prSet presAssocID="{7A6C4CA1-667B-4E6C-9F7C-94BCAFA39892}" presName="childText" presStyleLbl="revTx" presStyleIdx="0" presStyleCnt="1">
        <dgm:presLayoutVars>
          <dgm:bulletEnabled val="1"/>
        </dgm:presLayoutVars>
      </dgm:prSet>
      <dgm:spPr/>
    </dgm:pt>
  </dgm:ptLst>
  <dgm:cxnLst>
    <dgm:cxn modelId="{1278BA1A-0438-A94E-A8A2-D1E58DCE9070}" type="presOf" srcId="{F4D9E47B-E445-4975-99C8-F7330D9B2A42}" destId="{91C732C4-EAA1-E645-9D35-2359023E4261}" srcOrd="0" destOrd="0" presId="urn:microsoft.com/office/officeart/2005/8/layout/vList2"/>
    <dgm:cxn modelId="{86E4AB1B-294D-4AAD-B9EA-47755700BFCC}" srcId="{0C1E1C9F-D986-4571-B760-7BFBEAE74332}" destId="{F4D9E47B-E445-4975-99C8-F7330D9B2A42}" srcOrd="1" destOrd="0" parTransId="{2F978B05-698F-4163-AAEA-B564C072C5CC}" sibTransId="{2FFB8699-FEAA-40C5-BD20-FF683DA1068C}"/>
    <dgm:cxn modelId="{32983B1E-606D-8A4D-A8AE-34E8D4B60893}" type="presOf" srcId="{487B9743-55C1-4960-8634-C3629DC97BE4}" destId="{E4950311-4E67-DB4A-8D89-676D3B2C08D4}" srcOrd="0" destOrd="0" presId="urn:microsoft.com/office/officeart/2005/8/layout/vList2"/>
    <dgm:cxn modelId="{98FD8B20-5669-D546-B6FA-BC1C4D6E4E86}" type="presOf" srcId="{D28A5CF3-29A3-4283-8440-0A5C6A50B8E6}" destId="{3A7DEC6B-9D4A-D84C-92BD-19607E3EB9EB}" srcOrd="0" destOrd="0" presId="urn:microsoft.com/office/officeart/2005/8/layout/vList2"/>
    <dgm:cxn modelId="{84566E2E-A803-4E35-A4E1-E2B896C5A203}" srcId="{7A6C4CA1-667B-4E6C-9F7C-94BCAFA39892}" destId="{487B9743-55C1-4960-8634-C3629DC97BE4}" srcOrd="0" destOrd="0" parTransId="{249722ED-64D2-443B-A0A6-46D5DFA92618}" sibTransId="{1C2EB7B4-5CB9-4E0B-A0C9-769FC16CA527}"/>
    <dgm:cxn modelId="{FE47E553-2C7E-D54A-ABD5-ABCEC9D173D5}" type="presOf" srcId="{0C1E1C9F-D986-4571-B760-7BFBEAE74332}" destId="{5C86C56D-28DE-D34E-ACD6-B8DA95689CB2}" srcOrd="0" destOrd="0" presId="urn:microsoft.com/office/officeart/2005/8/layout/vList2"/>
    <dgm:cxn modelId="{DECC74A0-3549-45C5-8B67-1DB766362D2D}" srcId="{0C1E1C9F-D986-4571-B760-7BFBEAE74332}" destId="{D28A5CF3-29A3-4283-8440-0A5C6A50B8E6}" srcOrd="0" destOrd="0" parTransId="{1D18F820-38AB-4678-8EB0-ADC31B5DFB9E}" sibTransId="{4FC31DBE-072C-422D-B32E-12AF2C8D0189}"/>
    <dgm:cxn modelId="{68391FAB-4F6E-234A-9A4E-689D6BBD3E20}" type="presOf" srcId="{7A6C4CA1-667B-4E6C-9F7C-94BCAFA39892}" destId="{4E167F49-5698-0B4C-8DA2-50E34AEE1221}" srcOrd="0" destOrd="0" presId="urn:microsoft.com/office/officeart/2005/8/layout/vList2"/>
    <dgm:cxn modelId="{23B227DE-DDDA-4D67-8256-D982DD0BC5C9}" srcId="{0C1E1C9F-D986-4571-B760-7BFBEAE74332}" destId="{7A6C4CA1-667B-4E6C-9F7C-94BCAFA39892}" srcOrd="2" destOrd="0" parTransId="{C635F433-B6C0-4257-BA1A-7A92CC7921E3}" sibTransId="{6C76DC17-F743-4097-B873-B9EA9C12889F}"/>
    <dgm:cxn modelId="{5C5FC6D5-809E-F748-ABB0-DB2F92AB4EE7}" type="presParOf" srcId="{5C86C56D-28DE-D34E-ACD6-B8DA95689CB2}" destId="{3A7DEC6B-9D4A-D84C-92BD-19607E3EB9EB}" srcOrd="0" destOrd="0" presId="urn:microsoft.com/office/officeart/2005/8/layout/vList2"/>
    <dgm:cxn modelId="{8E6E5F99-D867-B14F-A27F-DDE0FC1F3EBA}" type="presParOf" srcId="{5C86C56D-28DE-D34E-ACD6-B8DA95689CB2}" destId="{0620D9CA-849A-A647-8F71-9495E3931271}" srcOrd="1" destOrd="0" presId="urn:microsoft.com/office/officeart/2005/8/layout/vList2"/>
    <dgm:cxn modelId="{4D2D1CAB-3EA0-2E41-834A-2FD5FF9A5C06}" type="presParOf" srcId="{5C86C56D-28DE-D34E-ACD6-B8DA95689CB2}" destId="{91C732C4-EAA1-E645-9D35-2359023E4261}" srcOrd="2" destOrd="0" presId="urn:microsoft.com/office/officeart/2005/8/layout/vList2"/>
    <dgm:cxn modelId="{2A122CC6-33E9-0C4A-ADB4-D3CE6FB62A77}" type="presParOf" srcId="{5C86C56D-28DE-D34E-ACD6-B8DA95689CB2}" destId="{45CD5212-75E0-1E41-AE44-25FD33C34128}" srcOrd="3" destOrd="0" presId="urn:microsoft.com/office/officeart/2005/8/layout/vList2"/>
    <dgm:cxn modelId="{4C7E1F39-6E46-BF47-A73E-F3435430A1DD}" type="presParOf" srcId="{5C86C56D-28DE-D34E-ACD6-B8DA95689CB2}" destId="{4E167F49-5698-0B4C-8DA2-50E34AEE1221}" srcOrd="4" destOrd="0" presId="urn:microsoft.com/office/officeart/2005/8/layout/vList2"/>
    <dgm:cxn modelId="{2D7BC179-46AB-1542-BA21-74DD6FD41F7F}" type="presParOf" srcId="{5C86C56D-28DE-D34E-ACD6-B8DA95689CB2}" destId="{E4950311-4E67-DB4A-8D89-676D3B2C08D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2F96B8F-D79C-4A56-8B22-4A6215C1A2C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78A5905-ADF4-45C1-962A-A2629E24C4BD}">
      <dgm:prSet/>
      <dgm:spPr/>
      <dgm:t>
        <a:bodyPr/>
        <a:lstStyle/>
        <a:p>
          <a:pPr>
            <a:lnSpc>
              <a:spcPct val="100000"/>
            </a:lnSpc>
          </a:pPr>
          <a:r>
            <a:rPr lang="en-US" dirty="0"/>
            <a:t>Work as a group (final project &amp; in-class exercise group) </a:t>
          </a:r>
        </a:p>
      </dgm:t>
    </dgm:pt>
    <dgm:pt modelId="{952ADDA1-7156-469D-BA9E-9B211981529E}" type="parTrans" cxnId="{06C177E3-13B5-4518-89DB-2BAFC58AD4B4}">
      <dgm:prSet/>
      <dgm:spPr/>
      <dgm:t>
        <a:bodyPr/>
        <a:lstStyle/>
        <a:p>
          <a:endParaRPr lang="en-US"/>
        </a:p>
      </dgm:t>
    </dgm:pt>
    <dgm:pt modelId="{00FE9877-9771-4B1E-BD04-BD154AA9C630}" type="sibTrans" cxnId="{06C177E3-13B5-4518-89DB-2BAFC58AD4B4}">
      <dgm:prSet/>
      <dgm:spPr/>
      <dgm:t>
        <a:bodyPr/>
        <a:lstStyle/>
        <a:p>
          <a:endParaRPr lang="en-US"/>
        </a:p>
      </dgm:t>
    </dgm:pt>
    <dgm:pt modelId="{5D03C6F7-3CC1-4E49-B515-C14887CF166B}">
      <dgm:prSet custT="1"/>
      <dgm:spPr/>
      <dgm:t>
        <a:bodyPr/>
        <a:lstStyle/>
        <a:p>
          <a:pPr>
            <a:lnSpc>
              <a:spcPct val="100000"/>
            </a:lnSpc>
          </a:pPr>
          <a:r>
            <a:rPr lang="en-US" sz="2000" dirty="0"/>
            <a:t>Create at least one definition of fairness (consider confusion matrix, </a:t>
          </a:r>
          <a:r>
            <a:rPr lang="en-US" sz="2000"/>
            <a:t>protected variables)</a:t>
          </a:r>
          <a:endParaRPr lang="en-US" sz="2000" dirty="0"/>
        </a:p>
      </dgm:t>
    </dgm:pt>
    <dgm:pt modelId="{503693BF-021A-4525-80D6-F6111687E025}" type="parTrans" cxnId="{7BC52B52-E42F-45C7-B01B-D491554619B4}">
      <dgm:prSet/>
      <dgm:spPr/>
      <dgm:t>
        <a:bodyPr/>
        <a:lstStyle/>
        <a:p>
          <a:endParaRPr lang="en-US"/>
        </a:p>
      </dgm:t>
    </dgm:pt>
    <dgm:pt modelId="{3AEE193C-5BF5-40C1-8FBB-6A01525AFDEC}" type="sibTrans" cxnId="{7BC52B52-E42F-45C7-B01B-D491554619B4}">
      <dgm:prSet/>
      <dgm:spPr/>
      <dgm:t>
        <a:bodyPr/>
        <a:lstStyle/>
        <a:p>
          <a:endParaRPr lang="en-US"/>
        </a:p>
      </dgm:t>
    </dgm:pt>
    <dgm:pt modelId="{0D621058-264B-4AEA-AB18-922D7F8118E6}">
      <dgm:prSet custT="1"/>
      <dgm:spPr/>
      <dgm:t>
        <a:bodyPr/>
        <a:lstStyle/>
        <a:p>
          <a:pPr>
            <a:lnSpc>
              <a:spcPct val="100000"/>
            </a:lnSpc>
          </a:pPr>
          <a:r>
            <a:rPr lang="en-US" sz="2000" dirty="0"/>
            <a:t>Write it down and try to be specific and concrete! Equations or precise language</a:t>
          </a:r>
        </a:p>
      </dgm:t>
    </dgm:pt>
    <dgm:pt modelId="{D4934AA0-306F-44C3-B952-49F3D0411FCA}" type="parTrans" cxnId="{2EE48D51-D26B-4342-9E08-CF5E87AFA9CB}">
      <dgm:prSet/>
      <dgm:spPr/>
      <dgm:t>
        <a:bodyPr/>
        <a:lstStyle/>
        <a:p>
          <a:endParaRPr lang="en-US"/>
        </a:p>
      </dgm:t>
    </dgm:pt>
    <dgm:pt modelId="{2B54007E-12B9-464E-8611-B6CAE42DA3EB}" type="sibTrans" cxnId="{2EE48D51-D26B-4342-9E08-CF5E87AFA9CB}">
      <dgm:prSet/>
      <dgm:spPr/>
      <dgm:t>
        <a:bodyPr/>
        <a:lstStyle/>
        <a:p>
          <a:endParaRPr lang="en-US"/>
        </a:p>
      </dgm:t>
    </dgm:pt>
    <dgm:pt modelId="{6DCE2B87-AF87-435B-B827-0EA9B9891505}">
      <dgm:prSet/>
      <dgm:spPr/>
      <dgm:t>
        <a:bodyPr/>
        <a:lstStyle/>
        <a:p>
          <a:pPr>
            <a:lnSpc>
              <a:spcPct val="100000"/>
            </a:lnSpc>
          </a:pPr>
          <a:r>
            <a:rPr lang="en-US" dirty="0"/>
            <a:t>Evaluate the </a:t>
          </a:r>
          <a:r>
            <a:rPr lang="en-US" dirty="0" err="1"/>
            <a:t>Compas</a:t>
          </a:r>
          <a:r>
            <a:rPr lang="en-US" dirty="0"/>
            <a:t> data according to your definition of fairness.</a:t>
          </a:r>
        </a:p>
      </dgm:t>
    </dgm:pt>
    <dgm:pt modelId="{0CF8B8A4-C1C7-4257-8228-6C92FB78CBCD}" type="parTrans" cxnId="{F90E4256-32D2-47CE-B3C6-5D5D5D5773FA}">
      <dgm:prSet/>
      <dgm:spPr/>
      <dgm:t>
        <a:bodyPr/>
        <a:lstStyle/>
        <a:p>
          <a:endParaRPr lang="en-US"/>
        </a:p>
      </dgm:t>
    </dgm:pt>
    <dgm:pt modelId="{771A545F-1FD2-47E8-9241-D46E1D8268C0}" type="sibTrans" cxnId="{F90E4256-32D2-47CE-B3C6-5D5D5D5773FA}">
      <dgm:prSet/>
      <dgm:spPr/>
      <dgm:t>
        <a:bodyPr/>
        <a:lstStyle/>
        <a:p>
          <a:endParaRPr lang="en-US"/>
        </a:p>
      </dgm:t>
    </dgm:pt>
    <dgm:pt modelId="{048EF8B8-DC91-4B67-8369-CCF1325A8701}">
      <dgm:prSet custT="1"/>
      <dgm:spPr/>
      <dgm:t>
        <a:bodyPr/>
        <a:lstStyle/>
        <a:p>
          <a:pPr>
            <a:lnSpc>
              <a:spcPct val="100000"/>
            </a:lnSpc>
          </a:pPr>
          <a:r>
            <a:rPr lang="en-US" sz="2000" dirty="0"/>
            <a:t>Provide evidence in the form of plots and/or tables</a:t>
          </a:r>
        </a:p>
      </dgm:t>
    </dgm:pt>
    <dgm:pt modelId="{B65BC67B-E5A5-41AF-89AF-398FCBC3888D}" type="parTrans" cxnId="{66B5DD09-0F6A-40AD-9654-BFF4E6F674D1}">
      <dgm:prSet/>
      <dgm:spPr/>
      <dgm:t>
        <a:bodyPr/>
        <a:lstStyle/>
        <a:p>
          <a:endParaRPr lang="en-US"/>
        </a:p>
      </dgm:t>
    </dgm:pt>
    <dgm:pt modelId="{CC79B6B4-25AB-49E3-94FC-BF1CF545F18D}" type="sibTrans" cxnId="{66B5DD09-0F6A-40AD-9654-BFF4E6F674D1}">
      <dgm:prSet/>
      <dgm:spPr/>
      <dgm:t>
        <a:bodyPr/>
        <a:lstStyle/>
        <a:p>
          <a:endParaRPr lang="en-US"/>
        </a:p>
      </dgm:t>
    </dgm:pt>
    <dgm:pt modelId="{02606BE2-354D-4C66-9974-3B5589EA2048}">
      <dgm:prSet/>
      <dgm:spPr/>
      <dgm:t>
        <a:bodyPr/>
        <a:lstStyle/>
        <a:p>
          <a:pPr>
            <a:lnSpc>
              <a:spcPct val="100000"/>
            </a:lnSpc>
          </a:pPr>
          <a:r>
            <a:rPr lang="en-US"/>
            <a:t>The Data &amp; Descriptions </a:t>
          </a:r>
          <a:r>
            <a:rPr lang="en-US" dirty="0"/>
            <a:t>are in Blackboard </a:t>
          </a:r>
        </a:p>
      </dgm:t>
    </dgm:pt>
    <dgm:pt modelId="{211A7C15-D14F-401A-8F47-D648EB94FC5C}" type="parTrans" cxnId="{FB73A689-8FDA-49B6-B263-E1F1DCB76808}">
      <dgm:prSet/>
      <dgm:spPr/>
      <dgm:t>
        <a:bodyPr/>
        <a:lstStyle/>
        <a:p>
          <a:endParaRPr lang="en-US"/>
        </a:p>
      </dgm:t>
    </dgm:pt>
    <dgm:pt modelId="{8B9157C6-4705-4CE0-B633-E7F4DE8801E5}" type="sibTrans" cxnId="{FB73A689-8FDA-49B6-B263-E1F1DCB76808}">
      <dgm:prSet/>
      <dgm:spPr/>
      <dgm:t>
        <a:bodyPr/>
        <a:lstStyle/>
        <a:p>
          <a:endParaRPr lang="en-US"/>
        </a:p>
      </dgm:t>
    </dgm:pt>
    <dgm:pt modelId="{37C830FF-E95B-4FBE-9877-4826DF747A67}">
      <dgm:prSet custT="1"/>
      <dgm:spPr/>
      <dgm:t>
        <a:bodyPr/>
        <a:lstStyle/>
        <a:p>
          <a:pPr>
            <a:lnSpc>
              <a:spcPct val="100000"/>
            </a:lnSpc>
          </a:pPr>
          <a:r>
            <a:rPr lang="en-US" sz="1800" dirty="0"/>
            <a:t>Hint: Think about it in terms of Y’, Y, confusion matrix, some objective function, and a protected variable</a:t>
          </a:r>
        </a:p>
      </dgm:t>
    </dgm:pt>
    <dgm:pt modelId="{07F57CE7-71FC-4FB5-A589-B0860153CC1B}" type="parTrans" cxnId="{60670BFA-617B-4219-B97A-DA45B2F98BEB}">
      <dgm:prSet/>
      <dgm:spPr/>
      <dgm:t>
        <a:bodyPr/>
        <a:lstStyle/>
        <a:p>
          <a:endParaRPr lang="en-US"/>
        </a:p>
      </dgm:t>
    </dgm:pt>
    <dgm:pt modelId="{29A8A42F-DA1D-4F06-A7E6-FC3075DC14B6}" type="sibTrans" cxnId="{60670BFA-617B-4219-B97A-DA45B2F98BEB}">
      <dgm:prSet/>
      <dgm:spPr/>
      <dgm:t>
        <a:bodyPr/>
        <a:lstStyle/>
        <a:p>
          <a:endParaRPr lang="en-US"/>
        </a:p>
      </dgm:t>
    </dgm:pt>
    <dgm:pt modelId="{E3733CBA-CC5C-44DC-B232-1627065840C8}" type="pres">
      <dgm:prSet presAssocID="{92F96B8F-D79C-4A56-8B22-4A6215C1A2CE}" presName="root" presStyleCnt="0">
        <dgm:presLayoutVars>
          <dgm:dir/>
          <dgm:resizeHandles val="exact"/>
        </dgm:presLayoutVars>
      </dgm:prSet>
      <dgm:spPr/>
    </dgm:pt>
    <dgm:pt modelId="{A9844506-1435-4C2C-AE14-6C553CAF29F7}" type="pres">
      <dgm:prSet presAssocID="{678A5905-ADF4-45C1-962A-A2629E24C4BD}" presName="compNode" presStyleCnt="0"/>
      <dgm:spPr/>
    </dgm:pt>
    <dgm:pt modelId="{00907638-4816-414A-B34A-35BFDBD10874}" type="pres">
      <dgm:prSet presAssocID="{678A5905-ADF4-45C1-962A-A2629E24C4BD}" presName="bgRect" presStyleLbl="bgShp" presStyleIdx="0" presStyleCnt="4"/>
      <dgm:spPr/>
    </dgm:pt>
    <dgm:pt modelId="{10F6853C-E2DA-4BE9-8EEC-714C2150D6CA}" type="pres">
      <dgm:prSet presAssocID="{678A5905-ADF4-45C1-962A-A2629E24C4B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F5885EC4-329D-44AB-AAA1-CC7268DC9016}" type="pres">
      <dgm:prSet presAssocID="{678A5905-ADF4-45C1-962A-A2629E24C4BD}" presName="spaceRect" presStyleCnt="0"/>
      <dgm:spPr/>
    </dgm:pt>
    <dgm:pt modelId="{C2D56D7B-B1AB-47F2-89DA-3A34B8F12664}" type="pres">
      <dgm:prSet presAssocID="{678A5905-ADF4-45C1-962A-A2629E24C4BD}" presName="parTx" presStyleLbl="revTx" presStyleIdx="0" presStyleCnt="7">
        <dgm:presLayoutVars>
          <dgm:chMax val="0"/>
          <dgm:chPref val="0"/>
        </dgm:presLayoutVars>
      </dgm:prSet>
      <dgm:spPr/>
    </dgm:pt>
    <dgm:pt modelId="{C7C397A3-D3D4-4CBC-A9E4-7C67CF2357C4}" type="pres">
      <dgm:prSet presAssocID="{00FE9877-9771-4B1E-BD04-BD154AA9C630}" presName="sibTrans" presStyleCnt="0"/>
      <dgm:spPr/>
    </dgm:pt>
    <dgm:pt modelId="{55A23B87-2784-4AE7-876A-60B635D2D320}" type="pres">
      <dgm:prSet presAssocID="{5D03C6F7-3CC1-4E49-B515-C14887CF166B}" presName="compNode" presStyleCnt="0"/>
      <dgm:spPr/>
    </dgm:pt>
    <dgm:pt modelId="{6EC887C7-BF65-4628-9728-488FF436D3DA}" type="pres">
      <dgm:prSet presAssocID="{5D03C6F7-3CC1-4E49-B515-C14887CF166B}" presName="bgRect" presStyleLbl="bgShp" presStyleIdx="1" presStyleCnt="4"/>
      <dgm:spPr/>
    </dgm:pt>
    <dgm:pt modelId="{7A3B5C39-E7E0-4FEB-A083-AB45B8742C10}" type="pres">
      <dgm:prSet presAssocID="{5D03C6F7-3CC1-4E49-B515-C14887CF166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ncil"/>
        </a:ext>
      </dgm:extLst>
    </dgm:pt>
    <dgm:pt modelId="{B33F359B-C56B-4897-8890-ECE3CD997849}" type="pres">
      <dgm:prSet presAssocID="{5D03C6F7-3CC1-4E49-B515-C14887CF166B}" presName="spaceRect" presStyleCnt="0"/>
      <dgm:spPr/>
    </dgm:pt>
    <dgm:pt modelId="{B4C39039-7469-44AF-8F48-8A5891E1E7C7}" type="pres">
      <dgm:prSet presAssocID="{5D03C6F7-3CC1-4E49-B515-C14887CF166B}" presName="parTx" presStyleLbl="revTx" presStyleIdx="1" presStyleCnt="7">
        <dgm:presLayoutVars>
          <dgm:chMax val="0"/>
          <dgm:chPref val="0"/>
        </dgm:presLayoutVars>
      </dgm:prSet>
      <dgm:spPr/>
    </dgm:pt>
    <dgm:pt modelId="{86394AC9-F3B7-43BA-A750-D8FAB49C302F}" type="pres">
      <dgm:prSet presAssocID="{5D03C6F7-3CC1-4E49-B515-C14887CF166B}" presName="desTx" presStyleLbl="revTx" presStyleIdx="2" presStyleCnt="7">
        <dgm:presLayoutVars/>
      </dgm:prSet>
      <dgm:spPr/>
    </dgm:pt>
    <dgm:pt modelId="{3DE8AC9C-5DDF-4504-9C67-91BB059DB382}" type="pres">
      <dgm:prSet presAssocID="{3AEE193C-5BF5-40C1-8FBB-6A01525AFDEC}" presName="sibTrans" presStyleCnt="0"/>
      <dgm:spPr/>
    </dgm:pt>
    <dgm:pt modelId="{EDA552F8-2397-4EC3-863E-8C8EFF001F89}" type="pres">
      <dgm:prSet presAssocID="{6DCE2B87-AF87-435B-B827-0EA9B9891505}" presName="compNode" presStyleCnt="0"/>
      <dgm:spPr/>
    </dgm:pt>
    <dgm:pt modelId="{8FBE2B26-52B5-43AF-AD93-6AA6ED193F10}" type="pres">
      <dgm:prSet presAssocID="{6DCE2B87-AF87-435B-B827-0EA9B9891505}" presName="bgRect" presStyleLbl="bgShp" presStyleIdx="2" presStyleCnt="4"/>
      <dgm:spPr/>
    </dgm:pt>
    <dgm:pt modelId="{66D1FF40-873E-4F44-BA48-076E03F97F94}" type="pres">
      <dgm:prSet presAssocID="{6DCE2B87-AF87-435B-B827-0EA9B98915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ble"/>
        </a:ext>
      </dgm:extLst>
    </dgm:pt>
    <dgm:pt modelId="{FD990A53-DE3C-4E7C-9D3F-4E08DBDDAE20}" type="pres">
      <dgm:prSet presAssocID="{6DCE2B87-AF87-435B-B827-0EA9B9891505}" presName="spaceRect" presStyleCnt="0"/>
      <dgm:spPr/>
    </dgm:pt>
    <dgm:pt modelId="{773D1E37-3572-4F93-828E-A4A47F84E342}" type="pres">
      <dgm:prSet presAssocID="{6DCE2B87-AF87-435B-B827-0EA9B9891505}" presName="parTx" presStyleLbl="revTx" presStyleIdx="3" presStyleCnt="7">
        <dgm:presLayoutVars>
          <dgm:chMax val="0"/>
          <dgm:chPref val="0"/>
        </dgm:presLayoutVars>
      </dgm:prSet>
      <dgm:spPr/>
    </dgm:pt>
    <dgm:pt modelId="{BA1B9BB0-D08B-4F4B-906E-832702F66DB0}" type="pres">
      <dgm:prSet presAssocID="{6DCE2B87-AF87-435B-B827-0EA9B9891505}" presName="desTx" presStyleLbl="revTx" presStyleIdx="4" presStyleCnt="7">
        <dgm:presLayoutVars/>
      </dgm:prSet>
      <dgm:spPr/>
    </dgm:pt>
    <dgm:pt modelId="{DAE35AEA-F408-4159-8E65-327F82AF1C1A}" type="pres">
      <dgm:prSet presAssocID="{771A545F-1FD2-47E8-9241-D46E1D8268C0}" presName="sibTrans" presStyleCnt="0"/>
      <dgm:spPr/>
    </dgm:pt>
    <dgm:pt modelId="{C223B316-516B-4B20-BEF8-C61FF9064B5D}" type="pres">
      <dgm:prSet presAssocID="{02606BE2-354D-4C66-9974-3B5589EA2048}" presName="compNode" presStyleCnt="0"/>
      <dgm:spPr/>
    </dgm:pt>
    <dgm:pt modelId="{04F8C0FD-2879-4A4B-A610-8F6E07C49E51}" type="pres">
      <dgm:prSet presAssocID="{02606BE2-354D-4C66-9974-3B5589EA2048}" presName="bgRect" presStyleLbl="bgShp" presStyleIdx="3" presStyleCnt="4"/>
      <dgm:spPr/>
    </dgm:pt>
    <dgm:pt modelId="{2AEA5D80-D61C-4F3B-B6AF-D62B9B011016}" type="pres">
      <dgm:prSet presAssocID="{02606BE2-354D-4C66-9974-3B5589EA204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lassroom"/>
        </a:ext>
      </dgm:extLst>
    </dgm:pt>
    <dgm:pt modelId="{65EAA61A-75F0-4AD4-9BD6-B33DA870BF1F}" type="pres">
      <dgm:prSet presAssocID="{02606BE2-354D-4C66-9974-3B5589EA2048}" presName="spaceRect" presStyleCnt="0"/>
      <dgm:spPr/>
    </dgm:pt>
    <dgm:pt modelId="{2047831F-E87F-41FA-BF21-C72F6D80DCDB}" type="pres">
      <dgm:prSet presAssocID="{02606BE2-354D-4C66-9974-3B5589EA2048}" presName="parTx" presStyleLbl="revTx" presStyleIdx="5" presStyleCnt="7">
        <dgm:presLayoutVars>
          <dgm:chMax val="0"/>
          <dgm:chPref val="0"/>
        </dgm:presLayoutVars>
      </dgm:prSet>
      <dgm:spPr/>
    </dgm:pt>
    <dgm:pt modelId="{54127C96-810C-4861-A6EA-49962D86CFD7}" type="pres">
      <dgm:prSet presAssocID="{02606BE2-354D-4C66-9974-3B5589EA2048}" presName="desTx" presStyleLbl="revTx" presStyleIdx="6" presStyleCnt="7">
        <dgm:presLayoutVars/>
      </dgm:prSet>
      <dgm:spPr/>
    </dgm:pt>
  </dgm:ptLst>
  <dgm:cxnLst>
    <dgm:cxn modelId="{13965806-51B9-459D-90E8-0D3D31BE0F54}" type="presOf" srcId="{92F96B8F-D79C-4A56-8B22-4A6215C1A2CE}" destId="{E3733CBA-CC5C-44DC-B232-1627065840C8}" srcOrd="0" destOrd="0" presId="urn:microsoft.com/office/officeart/2018/2/layout/IconVerticalSolidList"/>
    <dgm:cxn modelId="{66B5DD09-0F6A-40AD-9654-BFF4E6F674D1}" srcId="{6DCE2B87-AF87-435B-B827-0EA9B9891505}" destId="{048EF8B8-DC91-4B67-8369-CCF1325A8701}" srcOrd="0" destOrd="0" parTransId="{B65BC67B-E5A5-41AF-89AF-398FCBC3888D}" sibTransId="{CC79B6B4-25AB-49E3-94FC-BF1CF545F18D}"/>
    <dgm:cxn modelId="{21833626-B398-4D08-A733-0932A67D7FFA}" type="presOf" srcId="{0D621058-264B-4AEA-AB18-922D7F8118E6}" destId="{86394AC9-F3B7-43BA-A750-D8FAB49C302F}" srcOrd="0" destOrd="0" presId="urn:microsoft.com/office/officeart/2018/2/layout/IconVerticalSolidList"/>
    <dgm:cxn modelId="{3AD7163F-19F0-473F-B782-59D502C081A3}" type="presOf" srcId="{6DCE2B87-AF87-435B-B827-0EA9B9891505}" destId="{773D1E37-3572-4F93-828E-A4A47F84E342}" srcOrd="0" destOrd="0" presId="urn:microsoft.com/office/officeart/2018/2/layout/IconVerticalSolidList"/>
    <dgm:cxn modelId="{2EE48D51-D26B-4342-9E08-CF5E87AFA9CB}" srcId="{5D03C6F7-3CC1-4E49-B515-C14887CF166B}" destId="{0D621058-264B-4AEA-AB18-922D7F8118E6}" srcOrd="0" destOrd="0" parTransId="{D4934AA0-306F-44C3-B952-49F3D0411FCA}" sibTransId="{2B54007E-12B9-464E-8611-B6CAE42DA3EB}"/>
    <dgm:cxn modelId="{7BC52B52-E42F-45C7-B01B-D491554619B4}" srcId="{92F96B8F-D79C-4A56-8B22-4A6215C1A2CE}" destId="{5D03C6F7-3CC1-4E49-B515-C14887CF166B}" srcOrd="1" destOrd="0" parTransId="{503693BF-021A-4525-80D6-F6111687E025}" sibTransId="{3AEE193C-5BF5-40C1-8FBB-6A01525AFDEC}"/>
    <dgm:cxn modelId="{F90E4256-32D2-47CE-B3C6-5D5D5D5773FA}" srcId="{92F96B8F-D79C-4A56-8B22-4A6215C1A2CE}" destId="{6DCE2B87-AF87-435B-B827-0EA9B9891505}" srcOrd="2" destOrd="0" parTransId="{0CF8B8A4-C1C7-4257-8228-6C92FB78CBCD}" sibTransId="{771A545F-1FD2-47E8-9241-D46E1D8268C0}"/>
    <dgm:cxn modelId="{B2D2E572-1E78-4FBE-800C-B75AE67B23D6}" type="presOf" srcId="{37C830FF-E95B-4FBE-9877-4826DF747A67}" destId="{54127C96-810C-4861-A6EA-49962D86CFD7}" srcOrd="0" destOrd="0" presId="urn:microsoft.com/office/officeart/2018/2/layout/IconVerticalSolidList"/>
    <dgm:cxn modelId="{FB73A689-8FDA-49B6-B263-E1F1DCB76808}" srcId="{92F96B8F-D79C-4A56-8B22-4A6215C1A2CE}" destId="{02606BE2-354D-4C66-9974-3B5589EA2048}" srcOrd="3" destOrd="0" parTransId="{211A7C15-D14F-401A-8F47-D648EB94FC5C}" sibTransId="{8B9157C6-4705-4CE0-B633-E7F4DE8801E5}"/>
    <dgm:cxn modelId="{755888A3-E96F-4E45-9C94-6D6FD47A1E2F}" type="presOf" srcId="{048EF8B8-DC91-4B67-8369-CCF1325A8701}" destId="{BA1B9BB0-D08B-4F4B-906E-832702F66DB0}" srcOrd="0" destOrd="0" presId="urn:microsoft.com/office/officeart/2018/2/layout/IconVerticalSolidList"/>
    <dgm:cxn modelId="{3C7EB9C6-C51C-4A7C-8FB8-48C4BF062E9F}" type="presOf" srcId="{5D03C6F7-3CC1-4E49-B515-C14887CF166B}" destId="{B4C39039-7469-44AF-8F48-8A5891E1E7C7}" srcOrd="0" destOrd="0" presId="urn:microsoft.com/office/officeart/2018/2/layout/IconVerticalSolidList"/>
    <dgm:cxn modelId="{7AC76DDA-DABA-48AD-A7FD-E028A742AEA2}" type="presOf" srcId="{02606BE2-354D-4C66-9974-3B5589EA2048}" destId="{2047831F-E87F-41FA-BF21-C72F6D80DCDB}" srcOrd="0" destOrd="0" presId="urn:microsoft.com/office/officeart/2018/2/layout/IconVerticalSolidList"/>
    <dgm:cxn modelId="{435E73DB-E5B0-4601-A9A7-66B591479597}" type="presOf" srcId="{678A5905-ADF4-45C1-962A-A2629E24C4BD}" destId="{C2D56D7B-B1AB-47F2-89DA-3A34B8F12664}" srcOrd="0" destOrd="0" presId="urn:microsoft.com/office/officeart/2018/2/layout/IconVerticalSolidList"/>
    <dgm:cxn modelId="{06C177E3-13B5-4518-89DB-2BAFC58AD4B4}" srcId="{92F96B8F-D79C-4A56-8B22-4A6215C1A2CE}" destId="{678A5905-ADF4-45C1-962A-A2629E24C4BD}" srcOrd="0" destOrd="0" parTransId="{952ADDA1-7156-469D-BA9E-9B211981529E}" sibTransId="{00FE9877-9771-4B1E-BD04-BD154AA9C630}"/>
    <dgm:cxn modelId="{60670BFA-617B-4219-B97A-DA45B2F98BEB}" srcId="{02606BE2-354D-4C66-9974-3B5589EA2048}" destId="{37C830FF-E95B-4FBE-9877-4826DF747A67}" srcOrd="0" destOrd="0" parTransId="{07F57CE7-71FC-4FB5-A589-B0860153CC1B}" sibTransId="{29A8A42F-DA1D-4F06-A7E6-FC3075DC14B6}"/>
    <dgm:cxn modelId="{800D32F0-C8BE-45E2-9BB7-8DB53FED7B7F}" type="presParOf" srcId="{E3733CBA-CC5C-44DC-B232-1627065840C8}" destId="{A9844506-1435-4C2C-AE14-6C553CAF29F7}" srcOrd="0" destOrd="0" presId="urn:microsoft.com/office/officeart/2018/2/layout/IconVerticalSolidList"/>
    <dgm:cxn modelId="{F0B04EC6-E0AC-4EB1-9A25-5C70D5353578}" type="presParOf" srcId="{A9844506-1435-4C2C-AE14-6C553CAF29F7}" destId="{00907638-4816-414A-B34A-35BFDBD10874}" srcOrd="0" destOrd="0" presId="urn:microsoft.com/office/officeart/2018/2/layout/IconVerticalSolidList"/>
    <dgm:cxn modelId="{6610EA6B-EF4C-4579-95AA-BFDAE03B95EB}" type="presParOf" srcId="{A9844506-1435-4C2C-AE14-6C553CAF29F7}" destId="{10F6853C-E2DA-4BE9-8EEC-714C2150D6CA}" srcOrd="1" destOrd="0" presId="urn:microsoft.com/office/officeart/2018/2/layout/IconVerticalSolidList"/>
    <dgm:cxn modelId="{70A7D6AF-7BF1-41F9-8FA4-4AEC2EDD221D}" type="presParOf" srcId="{A9844506-1435-4C2C-AE14-6C553CAF29F7}" destId="{F5885EC4-329D-44AB-AAA1-CC7268DC9016}" srcOrd="2" destOrd="0" presId="urn:microsoft.com/office/officeart/2018/2/layout/IconVerticalSolidList"/>
    <dgm:cxn modelId="{D7C0FAF9-3487-4315-B999-1FD0F9DD69F2}" type="presParOf" srcId="{A9844506-1435-4C2C-AE14-6C553CAF29F7}" destId="{C2D56D7B-B1AB-47F2-89DA-3A34B8F12664}" srcOrd="3" destOrd="0" presId="urn:microsoft.com/office/officeart/2018/2/layout/IconVerticalSolidList"/>
    <dgm:cxn modelId="{2EB68507-D9A5-4BB8-8E92-1DA6BE5715E8}" type="presParOf" srcId="{E3733CBA-CC5C-44DC-B232-1627065840C8}" destId="{C7C397A3-D3D4-4CBC-A9E4-7C67CF2357C4}" srcOrd="1" destOrd="0" presId="urn:microsoft.com/office/officeart/2018/2/layout/IconVerticalSolidList"/>
    <dgm:cxn modelId="{014F58AB-AF44-4E36-BC58-863883FCCD84}" type="presParOf" srcId="{E3733CBA-CC5C-44DC-B232-1627065840C8}" destId="{55A23B87-2784-4AE7-876A-60B635D2D320}" srcOrd="2" destOrd="0" presId="urn:microsoft.com/office/officeart/2018/2/layout/IconVerticalSolidList"/>
    <dgm:cxn modelId="{56E4BAD3-04E2-45F1-B4F6-51B641D4FDF9}" type="presParOf" srcId="{55A23B87-2784-4AE7-876A-60B635D2D320}" destId="{6EC887C7-BF65-4628-9728-488FF436D3DA}" srcOrd="0" destOrd="0" presId="urn:microsoft.com/office/officeart/2018/2/layout/IconVerticalSolidList"/>
    <dgm:cxn modelId="{A1A11F88-18F5-4D15-A40D-CB3AD81CE73F}" type="presParOf" srcId="{55A23B87-2784-4AE7-876A-60B635D2D320}" destId="{7A3B5C39-E7E0-4FEB-A083-AB45B8742C10}" srcOrd="1" destOrd="0" presId="urn:microsoft.com/office/officeart/2018/2/layout/IconVerticalSolidList"/>
    <dgm:cxn modelId="{D77BC065-8578-458B-ACD6-8EB3B0297622}" type="presParOf" srcId="{55A23B87-2784-4AE7-876A-60B635D2D320}" destId="{B33F359B-C56B-4897-8890-ECE3CD997849}" srcOrd="2" destOrd="0" presId="urn:microsoft.com/office/officeart/2018/2/layout/IconVerticalSolidList"/>
    <dgm:cxn modelId="{7EEE53F8-A387-4162-8F5F-77167F976D54}" type="presParOf" srcId="{55A23B87-2784-4AE7-876A-60B635D2D320}" destId="{B4C39039-7469-44AF-8F48-8A5891E1E7C7}" srcOrd="3" destOrd="0" presId="urn:microsoft.com/office/officeart/2018/2/layout/IconVerticalSolidList"/>
    <dgm:cxn modelId="{92C6F602-6771-4738-8E09-938E2D374BCA}" type="presParOf" srcId="{55A23B87-2784-4AE7-876A-60B635D2D320}" destId="{86394AC9-F3B7-43BA-A750-D8FAB49C302F}" srcOrd="4" destOrd="0" presId="urn:microsoft.com/office/officeart/2018/2/layout/IconVerticalSolidList"/>
    <dgm:cxn modelId="{52406C61-93A5-4ADE-9DF5-95EE6301D9F7}" type="presParOf" srcId="{E3733CBA-CC5C-44DC-B232-1627065840C8}" destId="{3DE8AC9C-5DDF-4504-9C67-91BB059DB382}" srcOrd="3" destOrd="0" presId="urn:microsoft.com/office/officeart/2018/2/layout/IconVerticalSolidList"/>
    <dgm:cxn modelId="{24291DC6-2C99-4841-87F6-01508BEF74ED}" type="presParOf" srcId="{E3733CBA-CC5C-44DC-B232-1627065840C8}" destId="{EDA552F8-2397-4EC3-863E-8C8EFF001F89}" srcOrd="4" destOrd="0" presId="urn:microsoft.com/office/officeart/2018/2/layout/IconVerticalSolidList"/>
    <dgm:cxn modelId="{3716D591-6D12-4719-8705-D9CD9CC85103}" type="presParOf" srcId="{EDA552F8-2397-4EC3-863E-8C8EFF001F89}" destId="{8FBE2B26-52B5-43AF-AD93-6AA6ED193F10}" srcOrd="0" destOrd="0" presId="urn:microsoft.com/office/officeart/2018/2/layout/IconVerticalSolidList"/>
    <dgm:cxn modelId="{DBF9ED56-DE16-421F-8870-5211A4E666EA}" type="presParOf" srcId="{EDA552F8-2397-4EC3-863E-8C8EFF001F89}" destId="{66D1FF40-873E-4F44-BA48-076E03F97F94}" srcOrd="1" destOrd="0" presId="urn:microsoft.com/office/officeart/2018/2/layout/IconVerticalSolidList"/>
    <dgm:cxn modelId="{3E6DED7C-1A3F-43D1-8772-341F0F9DFFAC}" type="presParOf" srcId="{EDA552F8-2397-4EC3-863E-8C8EFF001F89}" destId="{FD990A53-DE3C-4E7C-9D3F-4E08DBDDAE20}" srcOrd="2" destOrd="0" presId="urn:microsoft.com/office/officeart/2018/2/layout/IconVerticalSolidList"/>
    <dgm:cxn modelId="{5EEC5FAE-5269-432F-B90A-082072F1AF9D}" type="presParOf" srcId="{EDA552F8-2397-4EC3-863E-8C8EFF001F89}" destId="{773D1E37-3572-4F93-828E-A4A47F84E342}" srcOrd="3" destOrd="0" presId="urn:microsoft.com/office/officeart/2018/2/layout/IconVerticalSolidList"/>
    <dgm:cxn modelId="{7D23774E-3D75-4A60-A24E-C9EEC59E7B97}" type="presParOf" srcId="{EDA552F8-2397-4EC3-863E-8C8EFF001F89}" destId="{BA1B9BB0-D08B-4F4B-906E-832702F66DB0}" srcOrd="4" destOrd="0" presId="urn:microsoft.com/office/officeart/2018/2/layout/IconVerticalSolidList"/>
    <dgm:cxn modelId="{CF7AA517-EE50-4D2F-A2BC-B5570323E34A}" type="presParOf" srcId="{E3733CBA-CC5C-44DC-B232-1627065840C8}" destId="{DAE35AEA-F408-4159-8E65-327F82AF1C1A}" srcOrd="5" destOrd="0" presId="urn:microsoft.com/office/officeart/2018/2/layout/IconVerticalSolidList"/>
    <dgm:cxn modelId="{C70BC589-5957-402F-AEF2-EDB9667F8CCB}" type="presParOf" srcId="{E3733CBA-CC5C-44DC-B232-1627065840C8}" destId="{C223B316-516B-4B20-BEF8-C61FF9064B5D}" srcOrd="6" destOrd="0" presId="urn:microsoft.com/office/officeart/2018/2/layout/IconVerticalSolidList"/>
    <dgm:cxn modelId="{2CC7ECF8-ADEB-4B77-AD38-F408935E658E}" type="presParOf" srcId="{C223B316-516B-4B20-BEF8-C61FF9064B5D}" destId="{04F8C0FD-2879-4A4B-A610-8F6E07C49E51}" srcOrd="0" destOrd="0" presId="urn:microsoft.com/office/officeart/2018/2/layout/IconVerticalSolidList"/>
    <dgm:cxn modelId="{DE65875F-F5D9-472D-8A68-54B67EB7FD9F}" type="presParOf" srcId="{C223B316-516B-4B20-BEF8-C61FF9064B5D}" destId="{2AEA5D80-D61C-4F3B-B6AF-D62B9B011016}" srcOrd="1" destOrd="0" presId="urn:microsoft.com/office/officeart/2018/2/layout/IconVerticalSolidList"/>
    <dgm:cxn modelId="{B8F9AD5C-92CF-428D-B729-4B6B4D959ECB}" type="presParOf" srcId="{C223B316-516B-4B20-BEF8-C61FF9064B5D}" destId="{65EAA61A-75F0-4AD4-9BD6-B33DA870BF1F}" srcOrd="2" destOrd="0" presId="urn:microsoft.com/office/officeart/2018/2/layout/IconVerticalSolidList"/>
    <dgm:cxn modelId="{F6648019-39A3-4FF0-8254-37AC432D41F1}" type="presParOf" srcId="{C223B316-516B-4B20-BEF8-C61FF9064B5D}" destId="{2047831F-E87F-41FA-BF21-C72F6D80DCDB}" srcOrd="3" destOrd="0" presId="urn:microsoft.com/office/officeart/2018/2/layout/IconVerticalSolidList"/>
    <dgm:cxn modelId="{7C6256DD-D689-4BBE-BBCD-62742534E618}" type="presParOf" srcId="{C223B316-516B-4B20-BEF8-C61FF9064B5D}" destId="{54127C96-810C-4861-A6EA-49962D86CFD7}"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B975BB-C302-4E9A-983D-35EAC860206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07CD8CF-54E7-4E4F-80DF-1340F13E597A}">
      <dgm:prSet/>
      <dgm:spPr/>
      <dgm:t>
        <a:bodyPr/>
        <a:lstStyle/>
        <a:p>
          <a:r>
            <a:rPr lang="en-US" dirty="0"/>
            <a:t>The idea of “agency” is important in some varieties of deontology:</a:t>
          </a:r>
        </a:p>
      </dgm:t>
    </dgm:pt>
    <dgm:pt modelId="{41E41024-A12D-46DD-B9D6-F98302F5FE36}" type="parTrans" cxnId="{7C26C9FC-DF43-4380-835B-C481B12D4317}">
      <dgm:prSet/>
      <dgm:spPr/>
      <dgm:t>
        <a:bodyPr/>
        <a:lstStyle/>
        <a:p>
          <a:endParaRPr lang="en-US"/>
        </a:p>
      </dgm:t>
    </dgm:pt>
    <dgm:pt modelId="{9687194B-78E2-4737-994D-1606D26C43AB}" type="sibTrans" cxnId="{7C26C9FC-DF43-4380-835B-C481B12D4317}">
      <dgm:prSet/>
      <dgm:spPr/>
      <dgm:t>
        <a:bodyPr/>
        <a:lstStyle/>
        <a:p>
          <a:endParaRPr lang="en-US"/>
        </a:p>
      </dgm:t>
    </dgm:pt>
    <dgm:pt modelId="{3EBFDA07-71BC-4CD2-83C7-52FB7463C744}">
      <dgm:prSet/>
      <dgm:spPr/>
      <dgm:t>
        <a:bodyPr/>
        <a:lstStyle/>
        <a:p>
          <a:r>
            <a:rPr lang="en-US" dirty="0"/>
            <a:t>The morality of an action depends on whether the act is </a:t>
          </a:r>
        </a:p>
      </dgm:t>
    </dgm:pt>
    <dgm:pt modelId="{9D0AB6EE-6893-4658-A6D3-833B6B690EC6}" type="parTrans" cxnId="{C4D6A512-F0C1-4311-B775-CBB66CED0F23}">
      <dgm:prSet/>
      <dgm:spPr/>
      <dgm:t>
        <a:bodyPr/>
        <a:lstStyle/>
        <a:p>
          <a:endParaRPr lang="en-US"/>
        </a:p>
      </dgm:t>
    </dgm:pt>
    <dgm:pt modelId="{8DE924B5-399D-4658-B688-3736FD2C9241}" type="sibTrans" cxnId="{C4D6A512-F0C1-4311-B775-CBB66CED0F23}">
      <dgm:prSet/>
      <dgm:spPr/>
      <dgm:t>
        <a:bodyPr/>
        <a:lstStyle/>
        <a:p>
          <a:endParaRPr lang="en-US"/>
        </a:p>
      </dgm:t>
    </dgm:pt>
    <dgm:pt modelId="{E752416D-C714-4BC7-8B25-AE7DBCB0F669}">
      <dgm:prSet/>
      <dgm:spPr/>
      <dgm:t>
        <a:bodyPr/>
        <a:lstStyle/>
        <a:p>
          <a:r>
            <a:rPr lang="en-US"/>
            <a:t>Actively initiated</a:t>
          </a:r>
        </a:p>
      </dgm:t>
    </dgm:pt>
    <dgm:pt modelId="{59E8CEB9-E1FE-4987-8DF3-ABC2AB472BCE}" type="parTrans" cxnId="{3980B5A5-E6EB-4692-9919-DF1133FA5F61}">
      <dgm:prSet/>
      <dgm:spPr/>
      <dgm:t>
        <a:bodyPr/>
        <a:lstStyle/>
        <a:p>
          <a:endParaRPr lang="en-US"/>
        </a:p>
      </dgm:t>
    </dgm:pt>
    <dgm:pt modelId="{3835FCDC-890B-40B6-906D-119CF91899C2}" type="sibTrans" cxnId="{3980B5A5-E6EB-4692-9919-DF1133FA5F61}">
      <dgm:prSet/>
      <dgm:spPr/>
      <dgm:t>
        <a:bodyPr/>
        <a:lstStyle/>
        <a:p>
          <a:endParaRPr lang="en-US"/>
        </a:p>
      </dgm:t>
    </dgm:pt>
    <dgm:pt modelId="{15B62392-E710-4C08-8AE0-6454507D0FFE}">
      <dgm:prSet/>
      <dgm:spPr/>
      <dgm:t>
        <a:bodyPr/>
        <a:lstStyle/>
        <a:p>
          <a:r>
            <a:rPr lang="en-US" dirty="0"/>
            <a:t>Merely allowed to happen, or influencing something already in process</a:t>
          </a:r>
        </a:p>
      </dgm:t>
    </dgm:pt>
    <dgm:pt modelId="{E5620E48-3A4D-49F0-B252-C4E20143606F}" type="parTrans" cxnId="{6C862343-E799-42FA-B83B-F053F0AFC752}">
      <dgm:prSet/>
      <dgm:spPr/>
      <dgm:t>
        <a:bodyPr/>
        <a:lstStyle/>
        <a:p>
          <a:endParaRPr lang="en-US"/>
        </a:p>
      </dgm:t>
    </dgm:pt>
    <dgm:pt modelId="{741CA7DF-C2BA-4AC1-8339-4654D4E50E39}" type="sibTrans" cxnId="{6C862343-E799-42FA-B83B-F053F0AFC752}">
      <dgm:prSet/>
      <dgm:spPr/>
      <dgm:t>
        <a:bodyPr/>
        <a:lstStyle/>
        <a:p>
          <a:endParaRPr lang="en-US"/>
        </a:p>
      </dgm:t>
    </dgm:pt>
    <dgm:pt modelId="{F250376A-8B26-4271-BA8F-1CFD6536F3EE}">
      <dgm:prSet/>
      <dgm:spPr/>
      <dgm:t>
        <a:bodyPr/>
        <a:lstStyle/>
        <a:p>
          <a:r>
            <a:rPr lang="en-US"/>
            <a:t>Trolley v. Transplant:</a:t>
          </a:r>
        </a:p>
      </dgm:t>
    </dgm:pt>
    <dgm:pt modelId="{2A12BB04-9AC0-484E-BEC8-2ECCB7885296}" type="parTrans" cxnId="{D840E47F-EC48-4CEB-B174-84A4AB37D9C0}">
      <dgm:prSet/>
      <dgm:spPr/>
      <dgm:t>
        <a:bodyPr/>
        <a:lstStyle/>
        <a:p>
          <a:endParaRPr lang="en-US"/>
        </a:p>
      </dgm:t>
    </dgm:pt>
    <dgm:pt modelId="{A21C5B00-12E2-4E71-B15B-1E0E803F6BF4}" type="sibTrans" cxnId="{D840E47F-EC48-4CEB-B174-84A4AB37D9C0}">
      <dgm:prSet/>
      <dgm:spPr/>
      <dgm:t>
        <a:bodyPr/>
        <a:lstStyle/>
        <a:p>
          <a:endParaRPr lang="en-US"/>
        </a:p>
      </dgm:t>
    </dgm:pt>
    <dgm:pt modelId="{F7BA0B6E-E3F4-436E-AFF5-94B272008D1E}">
      <dgm:prSet/>
      <dgm:spPr/>
      <dgm:t>
        <a:bodyPr/>
        <a:lstStyle/>
        <a:p>
          <a:pPr>
            <a:buNone/>
          </a:pPr>
          <a:r>
            <a:rPr lang="en-US" dirty="0"/>
            <a:t>Trolley problem:  </a:t>
          </a:r>
        </a:p>
      </dgm:t>
    </dgm:pt>
    <dgm:pt modelId="{9AAADCAB-01E0-49DF-AAC6-C09773DF5770}" type="parTrans" cxnId="{4F2BCDCC-C50A-4D38-B137-47C89C83089B}">
      <dgm:prSet/>
      <dgm:spPr/>
      <dgm:t>
        <a:bodyPr/>
        <a:lstStyle/>
        <a:p>
          <a:endParaRPr lang="en-US"/>
        </a:p>
      </dgm:t>
    </dgm:pt>
    <dgm:pt modelId="{C1220445-A954-43CB-B797-F8519A65E6F2}" type="sibTrans" cxnId="{4F2BCDCC-C50A-4D38-B137-47C89C83089B}">
      <dgm:prSet/>
      <dgm:spPr/>
      <dgm:t>
        <a:bodyPr/>
        <a:lstStyle/>
        <a:p>
          <a:endParaRPr lang="en-US"/>
        </a:p>
      </dgm:t>
    </dgm:pt>
    <dgm:pt modelId="{17F67DD1-BAD6-4C26-917E-1EB62E7B0EC0}">
      <dgm:prSet/>
      <dgm:spPr/>
      <dgm:t>
        <a:bodyPr/>
        <a:lstStyle/>
        <a:p>
          <a:r>
            <a:rPr lang="en-US"/>
            <a:t>Trolley will cause death, either way (single person is potentially in path of trolley)</a:t>
          </a:r>
        </a:p>
      </dgm:t>
    </dgm:pt>
    <dgm:pt modelId="{C9D2A5AE-D72B-4DA7-A20A-C3065091024E}" type="parTrans" cxnId="{E6142B63-FDBE-4FEB-BF1F-B46C6431B400}">
      <dgm:prSet/>
      <dgm:spPr/>
      <dgm:t>
        <a:bodyPr/>
        <a:lstStyle/>
        <a:p>
          <a:endParaRPr lang="en-US"/>
        </a:p>
      </dgm:t>
    </dgm:pt>
    <dgm:pt modelId="{7318E278-0E19-4156-8A7A-C4C0045A5ECA}" type="sibTrans" cxnId="{E6142B63-FDBE-4FEB-BF1F-B46C6431B400}">
      <dgm:prSet/>
      <dgm:spPr/>
      <dgm:t>
        <a:bodyPr/>
        <a:lstStyle/>
        <a:p>
          <a:endParaRPr lang="en-US"/>
        </a:p>
      </dgm:t>
    </dgm:pt>
    <dgm:pt modelId="{D6A6DE0D-F13B-4DAA-AF6C-C5A3C247AE3A}">
      <dgm:prSet/>
      <dgm:spPr/>
      <dgm:t>
        <a:bodyPr/>
        <a:lstStyle/>
        <a:p>
          <a:r>
            <a:rPr lang="en-US" dirty="0"/>
            <a:t>Agent merely influences something already in process (</a:t>
          </a:r>
          <a:r>
            <a:rPr lang="en-US"/>
            <a:t>permitted)</a:t>
          </a:r>
          <a:endParaRPr lang="en-US" dirty="0"/>
        </a:p>
      </dgm:t>
    </dgm:pt>
    <dgm:pt modelId="{ECFD8D54-7CAF-40BF-BD60-7C9506A40246}" type="parTrans" cxnId="{CF1F433D-7B60-4EDB-BC7F-8657C7B2F73F}">
      <dgm:prSet/>
      <dgm:spPr/>
      <dgm:t>
        <a:bodyPr/>
        <a:lstStyle/>
        <a:p>
          <a:endParaRPr lang="en-US"/>
        </a:p>
      </dgm:t>
    </dgm:pt>
    <dgm:pt modelId="{D293B706-63CC-49F1-A238-2139365BF050}" type="sibTrans" cxnId="{CF1F433D-7B60-4EDB-BC7F-8657C7B2F73F}">
      <dgm:prSet/>
      <dgm:spPr/>
      <dgm:t>
        <a:bodyPr/>
        <a:lstStyle/>
        <a:p>
          <a:endParaRPr lang="en-US"/>
        </a:p>
      </dgm:t>
    </dgm:pt>
    <dgm:pt modelId="{79357D15-548C-4349-A0E3-724C77CFB5AE}">
      <dgm:prSet/>
      <dgm:spPr/>
      <dgm:t>
        <a:bodyPr/>
        <a:lstStyle/>
        <a:p>
          <a:r>
            <a:rPr lang="en-US" dirty="0"/>
            <a:t>Healthy person not in harm’s way. </a:t>
          </a:r>
        </a:p>
      </dgm:t>
    </dgm:pt>
    <dgm:pt modelId="{913471BE-1C18-476B-B8A3-83DAAE63EB2B}" type="parTrans" cxnId="{387789F4-257B-4C58-A9EE-0828F3AF6B71}">
      <dgm:prSet/>
      <dgm:spPr/>
      <dgm:t>
        <a:bodyPr/>
        <a:lstStyle/>
        <a:p>
          <a:endParaRPr lang="en-US"/>
        </a:p>
      </dgm:t>
    </dgm:pt>
    <dgm:pt modelId="{F8575E71-4C62-4555-B5B8-5B1A68CACB8F}" type="sibTrans" cxnId="{387789F4-257B-4C58-A9EE-0828F3AF6B71}">
      <dgm:prSet/>
      <dgm:spPr/>
      <dgm:t>
        <a:bodyPr/>
        <a:lstStyle/>
        <a:p>
          <a:endParaRPr lang="en-US"/>
        </a:p>
      </dgm:t>
    </dgm:pt>
    <dgm:pt modelId="{BA082BC0-E297-4088-8FFC-81AF6361AE2A}">
      <dgm:prSet/>
      <dgm:spPr/>
      <dgm:t>
        <a:bodyPr/>
        <a:lstStyle/>
        <a:p>
          <a:r>
            <a:rPr lang="en-US"/>
            <a:t>5 transplant patients are threatened by organ failure, which cannot be redirected, like the trolley</a:t>
          </a:r>
        </a:p>
      </dgm:t>
    </dgm:pt>
    <dgm:pt modelId="{63101F91-42CC-4BC4-A67E-295700CBD765}" type="parTrans" cxnId="{B8E2E2F2-7E57-4A2E-B962-9AF37604D995}">
      <dgm:prSet/>
      <dgm:spPr/>
      <dgm:t>
        <a:bodyPr/>
        <a:lstStyle/>
        <a:p>
          <a:endParaRPr lang="en-US"/>
        </a:p>
      </dgm:t>
    </dgm:pt>
    <dgm:pt modelId="{FE2B389F-9227-4EFC-8A98-58A31938E459}" type="sibTrans" cxnId="{B8E2E2F2-7E57-4A2E-B962-9AF37604D995}">
      <dgm:prSet/>
      <dgm:spPr/>
      <dgm:t>
        <a:bodyPr/>
        <a:lstStyle/>
        <a:p>
          <a:endParaRPr lang="en-US"/>
        </a:p>
      </dgm:t>
    </dgm:pt>
    <dgm:pt modelId="{68CFE7A0-778F-4140-BC9A-D17911011C1A}">
      <dgm:prSet/>
      <dgm:spPr/>
      <dgm:t>
        <a:bodyPr/>
        <a:lstStyle/>
        <a:p>
          <a:r>
            <a:rPr lang="en-US"/>
            <a:t>Agent actively initiates a new harm (forbidden)</a:t>
          </a:r>
        </a:p>
      </dgm:t>
    </dgm:pt>
    <dgm:pt modelId="{D056D143-783E-4F1F-B145-B58169FD6FF6}" type="parTrans" cxnId="{3FB226D0-B55B-4925-A1E6-AC41C1F4F064}">
      <dgm:prSet/>
      <dgm:spPr/>
      <dgm:t>
        <a:bodyPr/>
        <a:lstStyle/>
        <a:p>
          <a:endParaRPr lang="en-US"/>
        </a:p>
      </dgm:t>
    </dgm:pt>
    <dgm:pt modelId="{CDD80741-BDD4-4A3C-BBA9-45A0A8F117F5}" type="sibTrans" cxnId="{3FB226D0-B55B-4925-A1E6-AC41C1F4F064}">
      <dgm:prSet/>
      <dgm:spPr/>
      <dgm:t>
        <a:bodyPr/>
        <a:lstStyle/>
        <a:p>
          <a:endParaRPr lang="en-US"/>
        </a:p>
      </dgm:t>
    </dgm:pt>
    <dgm:pt modelId="{F2372423-5FA7-48C9-85D2-2EAB4F3C4793}">
      <dgm:prSet/>
      <dgm:spPr/>
      <dgm:t>
        <a:bodyPr/>
        <a:lstStyle/>
        <a:p>
          <a:pPr>
            <a:buNone/>
          </a:pPr>
          <a:r>
            <a:rPr lang="en-US" dirty="0"/>
            <a:t>Transplant Case:</a:t>
          </a:r>
        </a:p>
      </dgm:t>
    </dgm:pt>
    <dgm:pt modelId="{12D18085-4BE3-4820-AC11-EDFD9982B106}" type="sibTrans" cxnId="{50F30101-B405-44FA-A91D-94436F61B710}">
      <dgm:prSet/>
      <dgm:spPr/>
      <dgm:t>
        <a:bodyPr/>
        <a:lstStyle/>
        <a:p>
          <a:endParaRPr lang="en-US"/>
        </a:p>
      </dgm:t>
    </dgm:pt>
    <dgm:pt modelId="{4D000781-FB88-47BA-A070-0C7D2F929E35}" type="parTrans" cxnId="{50F30101-B405-44FA-A91D-94436F61B710}">
      <dgm:prSet/>
      <dgm:spPr/>
      <dgm:t>
        <a:bodyPr/>
        <a:lstStyle/>
        <a:p>
          <a:endParaRPr lang="en-US"/>
        </a:p>
      </dgm:t>
    </dgm:pt>
    <dgm:pt modelId="{F7F7C450-DE20-3748-969E-FB30A3E45760}" type="pres">
      <dgm:prSet presAssocID="{6EB975BB-C302-4E9A-983D-35EAC8602060}" presName="linear" presStyleCnt="0">
        <dgm:presLayoutVars>
          <dgm:animLvl val="lvl"/>
          <dgm:resizeHandles val="exact"/>
        </dgm:presLayoutVars>
      </dgm:prSet>
      <dgm:spPr/>
    </dgm:pt>
    <dgm:pt modelId="{84C099F7-F718-4542-AB90-944A0DB3E63A}" type="pres">
      <dgm:prSet presAssocID="{607CD8CF-54E7-4E4F-80DF-1340F13E597A}" presName="parentText" presStyleLbl="node1" presStyleIdx="0" presStyleCnt="3">
        <dgm:presLayoutVars>
          <dgm:chMax val="0"/>
          <dgm:bulletEnabled val="1"/>
        </dgm:presLayoutVars>
      </dgm:prSet>
      <dgm:spPr/>
    </dgm:pt>
    <dgm:pt modelId="{2BECFD10-2FDA-5645-9D19-4D12AF21AB7E}" type="pres">
      <dgm:prSet presAssocID="{9687194B-78E2-4737-994D-1606D26C43AB}" presName="spacer" presStyleCnt="0"/>
      <dgm:spPr/>
    </dgm:pt>
    <dgm:pt modelId="{6E201BAA-4A24-3F40-BC28-DEDFBC72FA1E}" type="pres">
      <dgm:prSet presAssocID="{3EBFDA07-71BC-4CD2-83C7-52FB7463C744}" presName="parentText" presStyleLbl="node1" presStyleIdx="1" presStyleCnt="3">
        <dgm:presLayoutVars>
          <dgm:chMax val="0"/>
          <dgm:bulletEnabled val="1"/>
        </dgm:presLayoutVars>
      </dgm:prSet>
      <dgm:spPr/>
    </dgm:pt>
    <dgm:pt modelId="{D00723EF-CFF8-9542-9E68-A3088B662B50}" type="pres">
      <dgm:prSet presAssocID="{3EBFDA07-71BC-4CD2-83C7-52FB7463C744}" presName="childText" presStyleLbl="revTx" presStyleIdx="0" presStyleCnt="2">
        <dgm:presLayoutVars>
          <dgm:bulletEnabled val="1"/>
        </dgm:presLayoutVars>
      </dgm:prSet>
      <dgm:spPr/>
    </dgm:pt>
    <dgm:pt modelId="{22E9CBF9-4C49-0647-85DB-C655648A3C78}" type="pres">
      <dgm:prSet presAssocID="{F250376A-8B26-4271-BA8F-1CFD6536F3EE}" presName="parentText" presStyleLbl="node1" presStyleIdx="2" presStyleCnt="3">
        <dgm:presLayoutVars>
          <dgm:chMax val="0"/>
          <dgm:bulletEnabled val="1"/>
        </dgm:presLayoutVars>
      </dgm:prSet>
      <dgm:spPr/>
    </dgm:pt>
    <dgm:pt modelId="{56D5947C-86A1-A449-A1DC-BAF72576A8E9}" type="pres">
      <dgm:prSet presAssocID="{F250376A-8B26-4271-BA8F-1CFD6536F3EE}" presName="childText" presStyleLbl="revTx" presStyleIdx="1" presStyleCnt="2">
        <dgm:presLayoutVars>
          <dgm:bulletEnabled val="1"/>
        </dgm:presLayoutVars>
      </dgm:prSet>
      <dgm:spPr/>
    </dgm:pt>
  </dgm:ptLst>
  <dgm:cxnLst>
    <dgm:cxn modelId="{50F30101-B405-44FA-A91D-94436F61B710}" srcId="{F250376A-8B26-4271-BA8F-1CFD6536F3EE}" destId="{F2372423-5FA7-48C9-85D2-2EAB4F3C4793}" srcOrd="1" destOrd="0" parTransId="{4D000781-FB88-47BA-A070-0C7D2F929E35}" sibTransId="{12D18085-4BE3-4820-AC11-EDFD9982B106}"/>
    <dgm:cxn modelId="{58C8B001-6204-C243-BAF5-A78EB007E8A5}" type="presOf" srcId="{68CFE7A0-778F-4140-BC9A-D17911011C1A}" destId="{56D5947C-86A1-A449-A1DC-BAF72576A8E9}" srcOrd="0" destOrd="6" presId="urn:microsoft.com/office/officeart/2005/8/layout/vList2"/>
    <dgm:cxn modelId="{A6BABE0D-DDDD-8B42-84E1-A900E4B86874}" type="presOf" srcId="{BA082BC0-E297-4088-8FFC-81AF6361AE2A}" destId="{56D5947C-86A1-A449-A1DC-BAF72576A8E9}" srcOrd="0" destOrd="5" presId="urn:microsoft.com/office/officeart/2005/8/layout/vList2"/>
    <dgm:cxn modelId="{C4D6A512-F0C1-4311-B775-CBB66CED0F23}" srcId="{6EB975BB-C302-4E9A-983D-35EAC8602060}" destId="{3EBFDA07-71BC-4CD2-83C7-52FB7463C744}" srcOrd="1" destOrd="0" parTransId="{9D0AB6EE-6893-4658-A6D3-833B6B690EC6}" sibTransId="{8DE924B5-399D-4658-B688-3736FD2C9241}"/>
    <dgm:cxn modelId="{0BFC511C-364A-774A-8106-1B5CE354A6C4}" type="presOf" srcId="{15B62392-E710-4C08-8AE0-6454507D0FFE}" destId="{D00723EF-CFF8-9542-9E68-A3088B662B50}" srcOrd="0" destOrd="1" presId="urn:microsoft.com/office/officeart/2005/8/layout/vList2"/>
    <dgm:cxn modelId="{CF1F433D-7B60-4EDB-BC7F-8657C7B2F73F}" srcId="{F7BA0B6E-E3F4-436E-AFF5-94B272008D1E}" destId="{D6A6DE0D-F13B-4DAA-AF6C-C5A3C247AE3A}" srcOrd="1" destOrd="0" parTransId="{ECFD8D54-7CAF-40BF-BD60-7C9506A40246}" sibTransId="{D293B706-63CC-49F1-A238-2139365BF050}"/>
    <dgm:cxn modelId="{6C862343-E799-42FA-B83B-F053F0AFC752}" srcId="{3EBFDA07-71BC-4CD2-83C7-52FB7463C744}" destId="{15B62392-E710-4C08-8AE0-6454507D0FFE}" srcOrd="1" destOrd="0" parTransId="{E5620E48-3A4D-49F0-B252-C4E20143606F}" sibTransId="{741CA7DF-C2BA-4AC1-8339-4654D4E50E39}"/>
    <dgm:cxn modelId="{EE611945-B863-A94A-9D2B-FCC703AD010E}" type="presOf" srcId="{F7BA0B6E-E3F4-436E-AFF5-94B272008D1E}" destId="{56D5947C-86A1-A449-A1DC-BAF72576A8E9}" srcOrd="0" destOrd="0" presId="urn:microsoft.com/office/officeart/2005/8/layout/vList2"/>
    <dgm:cxn modelId="{BD1E3C48-6291-A74A-BEDB-E05139BB4FD0}" type="presOf" srcId="{E752416D-C714-4BC7-8B25-AE7DBCB0F669}" destId="{D00723EF-CFF8-9542-9E68-A3088B662B50}" srcOrd="0" destOrd="0" presId="urn:microsoft.com/office/officeart/2005/8/layout/vList2"/>
    <dgm:cxn modelId="{2A231349-8353-3443-A0E5-770328344181}" type="presOf" srcId="{607CD8CF-54E7-4E4F-80DF-1340F13E597A}" destId="{84C099F7-F718-4542-AB90-944A0DB3E63A}" srcOrd="0" destOrd="0" presId="urn:microsoft.com/office/officeart/2005/8/layout/vList2"/>
    <dgm:cxn modelId="{98A14F4C-C722-9846-8EDB-A736635050FC}" type="presOf" srcId="{17F67DD1-BAD6-4C26-917E-1EB62E7B0EC0}" destId="{56D5947C-86A1-A449-A1DC-BAF72576A8E9}" srcOrd="0" destOrd="1" presId="urn:microsoft.com/office/officeart/2005/8/layout/vList2"/>
    <dgm:cxn modelId="{E6142B63-FDBE-4FEB-BF1F-B46C6431B400}" srcId="{F7BA0B6E-E3F4-436E-AFF5-94B272008D1E}" destId="{17F67DD1-BAD6-4C26-917E-1EB62E7B0EC0}" srcOrd="0" destOrd="0" parTransId="{C9D2A5AE-D72B-4DA7-A20A-C3065091024E}" sibTransId="{7318E278-0E19-4156-8A7A-C4C0045A5ECA}"/>
    <dgm:cxn modelId="{8E54B873-1056-B549-A7B6-619E4123FDB9}" type="presOf" srcId="{6EB975BB-C302-4E9A-983D-35EAC8602060}" destId="{F7F7C450-DE20-3748-969E-FB30A3E45760}" srcOrd="0" destOrd="0" presId="urn:microsoft.com/office/officeart/2005/8/layout/vList2"/>
    <dgm:cxn modelId="{C55E8E7F-A174-344C-A83D-C77832225826}" type="presOf" srcId="{F250376A-8B26-4271-BA8F-1CFD6536F3EE}" destId="{22E9CBF9-4C49-0647-85DB-C655648A3C78}" srcOrd="0" destOrd="0" presId="urn:microsoft.com/office/officeart/2005/8/layout/vList2"/>
    <dgm:cxn modelId="{D840E47F-EC48-4CEB-B174-84A4AB37D9C0}" srcId="{6EB975BB-C302-4E9A-983D-35EAC8602060}" destId="{F250376A-8B26-4271-BA8F-1CFD6536F3EE}" srcOrd="2" destOrd="0" parTransId="{2A12BB04-9AC0-484E-BEC8-2ECCB7885296}" sibTransId="{A21C5B00-12E2-4E71-B15B-1E0E803F6BF4}"/>
    <dgm:cxn modelId="{3980B5A5-E6EB-4692-9919-DF1133FA5F61}" srcId="{3EBFDA07-71BC-4CD2-83C7-52FB7463C744}" destId="{E752416D-C714-4BC7-8B25-AE7DBCB0F669}" srcOrd="0" destOrd="0" parTransId="{59E8CEB9-E1FE-4987-8DF3-ABC2AB472BCE}" sibTransId="{3835FCDC-890B-40B6-906D-119CF91899C2}"/>
    <dgm:cxn modelId="{AB0B6AC6-5FF4-AD46-89DB-054FF087A085}" type="presOf" srcId="{79357D15-548C-4349-A0E3-724C77CFB5AE}" destId="{56D5947C-86A1-A449-A1DC-BAF72576A8E9}" srcOrd="0" destOrd="4" presId="urn:microsoft.com/office/officeart/2005/8/layout/vList2"/>
    <dgm:cxn modelId="{4F2BCDCC-C50A-4D38-B137-47C89C83089B}" srcId="{F250376A-8B26-4271-BA8F-1CFD6536F3EE}" destId="{F7BA0B6E-E3F4-436E-AFF5-94B272008D1E}" srcOrd="0" destOrd="0" parTransId="{9AAADCAB-01E0-49DF-AAC6-C09773DF5770}" sibTransId="{C1220445-A954-43CB-B797-F8519A65E6F2}"/>
    <dgm:cxn modelId="{3FB226D0-B55B-4925-A1E6-AC41C1F4F064}" srcId="{F2372423-5FA7-48C9-85D2-2EAB4F3C4793}" destId="{68CFE7A0-778F-4140-BC9A-D17911011C1A}" srcOrd="2" destOrd="0" parTransId="{D056D143-783E-4F1F-B145-B58169FD6FF6}" sibTransId="{CDD80741-BDD4-4A3C-BBA9-45A0A8F117F5}"/>
    <dgm:cxn modelId="{80D02AD4-2B97-6744-9FE9-46B7A25ED1E3}" type="presOf" srcId="{F2372423-5FA7-48C9-85D2-2EAB4F3C4793}" destId="{56D5947C-86A1-A449-A1DC-BAF72576A8E9}" srcOrd="0" destOrd="3" presId="urn:microsoft.com/office/officeart/2005/8/layout/vList2"/>
    <dgm:cxn modelId="{6BD152E2-569F-B647-9BF8-95A0F656D287}" type="presOf" srcId="{3EBFDA07-71BC-4CD2-83C7-52FB7463C744}" destId="{6E201BAA-4A24-3F40-BC28-DEDFBC72FA1E}" srcOrd="0" destOrd="0" presId="urn:microsoft.com/office/officeart/2005/8/layout/vList2"/>
    <dgm:cxn modelId="{B8E2E2F2-7E57-4A2E-B962-9AF37604D995}" srcId="{F2372423-5FA7-48C9-85D2-2EAB4F3C4793}" destId="{BA082BC0-E297-4088-8FFC-81AF6361AE2A}" srcOrd="1" destOrd="0" parTransId="{63101F91-42CC-4BC4-A67E-295700CBD765}" sibTransId="{FE2B389F-9227-4EFC-8A98-58A31938E459}"/>
    <dgm:cxn modelId="{387789F4-257B-4C58-A9EE-0828F3AF6B71}" srcId="{F2372423-5FA7-48C9-85D2-2EAB4F3C4793}" destId="{79357D15-548C-4349-A0E3-724C77CFB5AE}" srcOrd="0" destOrd="0" parTransId="{913471BE-1C18-476B-B8A3-83DAAE63EB2B}" sibTransId="{F8575E71-4C62-4555-B5B8-5B1A68CACB8F}"/>
    <dgm:cxn modelId="{7C26C9FC-DF43-4380-835B-C481B12D4317}" srcId="{6EB975BB-C302-4E9A-983D-35EAC8602060}" destId="{607CD8CF-54E7-4E4F-80DF-1340F13E597A}" srcOrd="0" destOrd="0" parTransId="{41E41024-A12D-46DD-B9D6-F98302F5FE36}" sibTransId="{9687194B-78E2-4737-994D-1606D26C43AB}"/>
    <dgm:cxn modelId="{BC4B2FFF-1A37-8B4E-90D7-8B68E110C3F3}" type="presOf" srcId="{D6A6DE0D-F13B-4DAA-AF6C-C5A3C247AE3A}" destId="{56D5947C-86A1-A449-A1DC-BAF72576A8E9}" srcOrd="0" destOrd="2" presId="urn:microsoft.com/office/officeart/2005/8/layout/vList2"/>
    <dgm:cxn modelId="{859CC0D4-ED68-6B44-B6B4-B4D837A090E6}" type="presParOf" srcId="{F7F7C450-DE20-3748-969E-FB30A3E45760}" destId="{84C099F7-F718-4542-AB90-944A0DB3E63A}" srcOrd="0" destOrd="0" presId="urn:microsoft.com/office/officeart/2005/8/layout/vList2"/>
    <dgm:cxn modelId="{BB421D3B-633A-054A-AC5B-B3D7B681E138}" type="presParOf" srcId="{F7F7C450-DE20-3748-969E-FB30A3E45760}" destId="{2BECFD10-2FDA-5645-9D19-4D12AF21AB7E}" srcOrd="1" destOrd="0" presId="urn:microsoft.com/office/officeart/2005/8/layout/vList2"/>
    <dgm:cxn modelId="{B0B78404-1DD1-A043-BC1E-21B37E89C859}" type="presParOf" srcId="{F7F7C450-DE20-3748-969E-FB30A3E45760}" destId="{6E201BAA-4A24-3F40-BC28-DEDFBC72FA1E}" srcOrd="2" destOrd="0" presId="urn:microsoft.com/office/officeart/2005/8/layout/vList2"/>
    <dgm:cxn modelId="{0BAA2DE9-5020-B24B-8DB5-86BD72E8E47C}" type="presParOf" srcId="{F7F7C450-DE20-3748-969E-FB30A3E45760}" destId="{D00723EF-CFF8-9542-9E68-A3088B662B50}" srcOrd="3" destOrd="0" presId="urn:microsoft.com/office/officeart/2005/8/layout/vList2"/>
    <dgm:cxn modelId="{06618432-4AD9-3949-A8DE-8F785BD17910}" type="presParOf" srcId="{F7F7C450-DE20-3748-969E-FB30A3E45760}" destId="{22E9CBF9-4C49-0647-85DB-C655648A3C78}" srcOrd="4" destOrd="0" presId="urn:microsoft.com/office/officeart/2005/8/layout/vList2"/>
    <dgm:cxn modelId="{1C9AFA21-BBFA-E542-8564-D20C33C9F589}" type="presParOf" srcId="{F7F7C450-DE20-3748-969E-FB30A3E45760}" destId="{56D5947C-86A1-A449-A1DC-BAF72576A8E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EAF348-7D00-4FA5-8990-53CED18AAA3F}"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22DD31F-7E5B-4A06-A15A-FDCE27219E39}">
      <dgm:prSet/>
      <dgm:spPr/>
      <dgm:t>
        <a:bodyPr/>
        <a:lstStyle/>
        <a:p>
          <a:r>
            <a:rPr lang="en-US" dirty="0"/>
            <a:t>Centered around rights of the “target” of an act </a:t>
          </a:r>
        </a:p>
      </dgm:t>
    </dgm:pt>
    <dgm:pt modelId="{7C430885-2804-4B25-9585-D6173F3EF82E}" type="parTrans" cxnId="{CBD52A8A-CCFA-4A77-9E66-619145A472B8}">
      <dgm:prSet/>
      <dgm:spPr/>
      <dgm:t>
        <a:bodyPr/>
        <a:lstStyle/>
        <a:p>
          <a:endParaRPr lang="en-US"/>
        </a:p>
      </dgm:t>
    </dgm:pt>
    <dgm:pt modelId="{354A06E7-6D29-4901-8297-34A0B8242006}" type="sibTrans" cxnId="{CBD52A8A-CCFA-4A77-9E66-619145A472B8}">
      <dgm:prSet/>
      <dgm:spPr/>
      <dgm:t>
        <a:bodyPr/>
        <a:lstStyle/>
        <a:p>
          <a:endParaRPr lang="en-US"/>
        </a:p>
      </dgm:t>
    </dgm:pt>
    <dgm:pt modelId="{13EB08FA-9E45-4B80-8C6E-510339795342}">
      <dgm:prSet/>
      <dgm:spPr/>
      <dgm:t>
        <a:bodyPr/>
        <a:lstStyle/>
        <a:p>
          <a:r>
            <a:rPr lang="en-US" dirty="0"/>
            <a:t>Aka patient</a:t>
          </a:r>
        </a:p>
      </dgm:t>
    </dgm:pt>
    <dgm:pt modelId="{8759D289-EC44-4CDD-942A-DD389977AF35}" type="parTrans" cxnId="{3BCF77E2-7BF4-48B9-B59A-BD15930F0907}">
      <dgm:prSet/>
      <dgm:spPr/>
      <dgm:t>
        <a:bodyPr/>
        <a:lstStyle/>
        <a:p>
          <a:endParaRPr lang="en-US"/>
        </a:p>
      </dgm:t>
    </dgm:pt>
    <dgm:pt modelId="{D54D5172-B18F-46F6-AB2F-EAFD982516BE}" type="sibTrans" cxnId="{3BCF77E2-7BF4-48B9-B59A-BD15930F0907}">
      <dgm:prSet/>
      <dgm:spPr/>
      <dgm:t>
        <a:bodyPr/>
        <a:lstStyle/>
        <a:p>
          <a:endParaRPr lang="en-US"/>
        </a:p>
      </dgm:t>
    </dgm:pt>
    <dgm:pt modelId="{04767C18-16E2-412C-A6BB-11639F544287}">
      <dgm:prSet/>
      <dgm:spPr/>
      <dgm:t>
        <a:bodyPr/>
        <a:lstStyle/>
        <a:p>
          <a:r>
            <a:rPr lang="en-US"/>
            <a:t>Not the duties of an agent</a:t>
          </a:r>
        </a:p>
      </dgm:t>
    </dgm:pt>
    <dgm:pt modelId="{ECAFF74B-604E-4A36-A48D-33473BAC2BA8}" type="parTrans" cxnId="{24385701-5025-4750-80A5-1127E3059F02}">
      <dgm:prSet/>
      <dgm:spPr/>
      <dgm:t>
        <a:bodyPr/>
        <a:lstStyle/>
        <a:p>
          <a:endParaRPr lang="en-US"/>
        </a:p>
      </dgm:t>
    </dgm:pt>
    <dgm:pt modelId="{F95B07BC-4A76-4CD2-BF25-C12A585952E2}" type="sibTrans" cxnId="{24385701-5025-4750-80A5-1127E3059F02}">
      <dgm:prSet/>
      <dgm:spPr/>
      <dgm:t>
        <a:bodyPr/>
        <a:lstStyle/>
        <a:p>
          <a:endParaRPr lang="en-US"/>
        </a:p>
      </dgm:t>
    </dgm:pt>
    <dgm:pt modelId="{21035000-7F04-41E7-B2AD-A3CD9C94A451}">
      <dgm:prSet/>
      <dgm:spPr/>
      <dgm:t>
        <a:bodyPr/>
        <a:lstStyle/>
        <a:p>
          <a:r>
            <a:rPr lang="en-US"/>
            <a:t>Like agent-centered deontology, still based on a set of rules, rather than outcomes</a:t>
          </a:r>
        </a:p>
      </dgm:t>
    </dgm:pt>
    <dgm:pt modelId="{94D645DB-AA3D-4ABC-8268-95AF4A68A7E3}" type="parTrans" cxnId="{93BE548C-6F2D-4C88-8811-086210B65C42}">
      <dgm:prSet/>
      <dgm:spPr/>
      <dgm:t>
        <a:bodyPr/>
        <a:lstStyle/>
        <a:p>
          <a:endParaRPr lang="en-US"/>
        </a:p>
      </dgm:t>
    </dgm:pt>
    <dgm:pt modelId="{BC3050AD-2E29-48D1-AB41-4448E2FC454D}" type="sibTrans" cxnId="{93BE548C-6F2D-4C88-8811-086210B65C42}">
      <dgm:prSet/>
      <dgm:spPr/>
      <dgm:t>
        <a:bodyPr/>
        <a:lstStyle/>
        <a:p>
          <a:endParaRPr lang="en-US"/>
        </a:p>
      </dgm:t>
    </dgm:pt>
    <dgm:pt modelId="{F3815E94-F649-4B47-A583-29D1DBFF8C25}">
      <dgm:prSet/>
      <dgm:spPr/>
      <dgm:t>
        <a:bodyPr/>
        <a:lstStyle/>
        <a:p>
          <a:r>
            <a:rPr lang="en-US"/>
            <a:t>E.g. right against being used as a means to another person’s ends</a:t>
          </a:r>
        </a:p>
      </dgm:t>
    </dgm:pt>
    <dgm:pt modelId="{98FF165E-AB07-4B30-8672-25953B762265}" type="parTrans" cxnId="{0739BF9D-E391-4F9D-813F-E47D2D4552ED}">
      <dgm:prSet/>
      <dgm:spPr/>
      <dgm:t>
        <a:bodyPr/>
        <a:lstStyle/>
        <a:p>
          <a:endParaRPr lang="en-US"/>
        </a:p>
      </dgm:t>
    </dgm:pt>
    <dgm:pt modelId="{AF3F5468-DDB0-4717-BAE3-31B6F1E1D08A}" type="sibTrans" cxnId="{0739BF9D-E391-4F9D-813F-E47D2D4552ED}">
      <dgm:prSet/>
      <dgm:spPr/>
      <dgm:t>
        <a:bodyPr/>
        <a:lstStyle/>
        <a:p>
          <a:endParaRPr lang="en-US"/>
        </a:p>
      </dgm:t>
    </dgm:pt>
    <dgm:pt modelId="{C81C1A57-AF02-42F8-9D3E-E3B2D5BF4342}">
      <dgm:prSet/>
      <dgm:spPr/>
      <dgm:t>
        <a:bodyPr/>
        <a:lstStyle/>
        <a:p>
          <a:r>
            <a:rPr lang="en-US" dirty="0"/>
            <a:t>Leads to different moral reasoning</a:t>
          </a:r>
        </a:p>
      </dgm:t>
    </dgm:pt>
    <dgm:pt modelId="{9AB35999-DFF2-48A4-B6C4-FCD8F58CF4D3}" type="parTrans" cxnId="{FADB3F4F-209A-4B3D-8BE3-0A58E14F4CBE}">
      <dgm:prSet/>
      <dgm:spPr/>
      <dgm:t>
        <a:bodyPr/>
        <a:lstStyle/>
        <a:p>
          <a:endParaRPr lang="en-US"/>
        </a:p>
      </dgm:t>
    </dgm:pt>
    <dgm:pt modelId="{BABDF948-A7A5-4204-BB75-6EC354165135}" type="sibTrans" cxnId="{FADB3F4F-209A-4B3D-8BE3-0A58E14F4CBE}">
      <dgm:prSet/>
      <dgm:spPr/>
      <dgm:t>
        <a:bodyPr/>
        <a:lstStyle/>
        <a:p>
          <a:endParaRPr lang="en-US"/>
        </a:p>
      </dgm:t>
    </dgm:pt>
    <dgm:pt modelId="{A46A5E23-20A3-0840-9487-C45E4A660A63}" type="pres">
      <dgm:prSet presAssocID="{ECEAF348-7D00-4FA5-8990-53CED18AAA3F}" presName="linear" presStyleCnt="0">
        <dgm:presLayoutVars>
          <dgm:animLvl val="lvl"/>
          <dgm:resizeHandles val="exact"/>
        </dgm:presLayoutVars>
      </dgm:prSet>
      <dgm:spPr/>
    </dgm:pt>
    <dgm:pt modelId="{BA59FEAB-B988-FC4D-8A1C-6C690FE3B7BC}" type="pres">
      <dgm:prSet presAssocID="{922DD31F-7E5B-4A06-A15A-FDCE27219E39}" presName="parentText" presStyleLbl="node1" presStyleIdx="0" presStyleCnt="2">
        <dgm:presLayoutVars>
          <dgm:chMax val="0"/>
          <dgm:bulletEnabled val="1"/>
        </dgm:presLayoutVars>
      </dgm:prSet>
      <dgm:spPr/>
    </dgm:pt>
    <dgm:pt modelId="{9D39FE52-E5DD-DE4F-AC11-450FDB52FF51}" type="pres">
      <dgm:prSet presAssocID="{922DD31F-7E5B-4A06-A15A-FDCE27219E39}" presName="childText" presStyleLbl="revTx" presStyleIdx="0" presStyleCnt="1">
        <dgm:presLayoutVars>
          <dgm:bulletEnabled val="1"/>
        </dgm:presLayoutVars>
      </dgm:prSet>
      <dgm:spPr/>
    </dgm:pt>
    <dgm:pt modelId="{814E3E37-7867-C340-9FCD-712EF172837C}" type="pres">
      <dgm:prSet presAssocID="{C81C1A57-AF02-42F8-9D3E-E3B2D5BF4342}" presName="parentText" presStyleLbl="node1" presStyleIdx="1" presStyleCnt="2">
        <dgm:presLayoutVars>
          <dgm:chMax val="0"/>
          <dgm:bulletEnabled val="1"/>
        </dgm:presLayoutVars>
      </dgm:prSet>
      <dgm:spPr/>
    </dgm:pt>
  </dgm:ptLst>
  <dgm:cxnLst>
    <dgm:cxn modelId="{24385701-5025-4750-80A5-1127E3059F02}" srcId="{922DD31F-7E5B-4A06-A15A-FDCE27219E39}" destId="{04767C18-16E2-412C-A6BB-11639F544287}" srcOrd="1" destOrd="0" parTransId="{ECAFF74B-604E-4A36-A48D-33473BAC2BA8}" sibTransId="{F95B07BC-4A76-4CD2-BF25-C12A585952E2}"/>
    <dgm:cxn modelId="{FADB3F4F-209A-4B3D-8BE3-0A58E14F4CBE}" srcId="{ECEAF348-7D00-4FA5-8990-53CED18AAA3F}" destId="{C81C1A57-AF02-42F8-9D3E-E3B2D5BF4342}" srcOrd="1" destOrd="0" parTransId="{9AB35999-DFF2-48A4-B6C4-FCD8F58CF4D3}" sibTransId="{BABDF948-A7A5-4204-BB75-6EC354165135}"/>
    <dgm:cxn modelId="{2C062458-D7A5-4A4B-BCBF-2C1685B6F924}" type="presOf" srcId="{ECEAF348-7D00-4FA5-8990-53CED18AAA3F}" destId="{A46A5E23-20A3-0840-9487-C45E4A660A63}" srcOrd="0" destOrd="0" presId="urn:microsoft.com/office/officeart/2005/8/layout/vList2"/>
    <dgm:cxn modelId="{C264266B-14BA-4B4D-BCDD-CD8500DC5145}" type="presOf" srcId="{13EB08FA-9E45-4B80-8C6E-510339795342}" destId="{9D39FE52-E5DD-DE4F-AC11-450FDB52FF51}" srcOrd="0" destOrd="0" presId="urn:microsoft.com/office/officeart/2005/8/layout/vList2"/>
    <dgm:cxn modelId="{CBD52A8A-CCFA-4A77-9E66-619145A472B8}" srcId="{ECEAF348-7D00-4FA5-8990-53CED18AAA3F}" destId="{922DD31F-7E5B-4A06-A15A-FDCE27219E39}" srcOrd="0" destOrd="0" parTransId="{7C430885-2804-4B25-9585-D6173F3EF82E}" sibTransId="{354A06E7-6D29-4901-8297-34A0B8242006}"/>
    <dgm:cxn modelId="{93BE548C-6F2D-4C88-8811-086210B65C42}" srcId="{922DD31F-7E5B-4A06-A15A-FDCE27219E39}" destId="{21035000-7F04-41E7-B2AD-A3CD9C94A451}" srcOrd="2" destOrd="0" parTransId="{94D645DB-AA3D-4ABC-8268-95AF4A68A7E3}" sibTransId="{BC3050AD-2E29-48D1-AB41-4448E2FC454D}"/>
    <dgm:cxn modelId="{0739BF9D-E391-4F9D-813F-E47D2D4552ED}" srcId="{922DD31F-7E5B-4A06-A15A-FDCE27219E39}" destId="{F3815E94-F649-4B47-A583-29D1DBFF8C25}" srcOrd="3" destOrd="0" parTransId="{98FF165E-AB07-4B30-8672-25953B762265}" sibTransId="{AF3F5468-DDB0-4717-BAE3-31B6F1E1D08A}"/>
    <dgm:cxn modelId="{230CCFA0-3184-2F48-AB4E-05C795BE09E6}" type="presOf" srcId="{922DD31F-7E5B-4A06-A15A-FDCE27219E39}" destId="{BA59FEAB-B988-FC4D-8A1C-6C690FE3B7BC}" srcOrd="0" destOrd="0" presId="urn:microsoft.com/office/officeart/2005/8/layout/vList2"/>
    <dgm:cxn modelId="{A2A3F4A8-874D-E94E-8B4A-A6DEC28C5C4E}" type="presOf" srcId="{21035000-7F04-41E7-B2AD-A3CD9C94A451}" destId="{9D39FE52-E5DD-DE4F-AC11-450FDB52FF51}" srcOrd="0" destOrd="2" presId="urn:microsoft.com/office/officeart/2005/8/layout/vList2"/>
    <dgm:cxn modelId="{F62621AC-2540-F541-AC89-27CCC47F5D12}" type="presOf" srcId="{F3815E94-F649-4B47-A583-29D1DBFF8C25}" destId="{9D39FE52-E5DD-DE4F-AC11-450FDB52FF51}" srcOrd="0" destOrd="3" presId="urn:microsoft.com/office/officeart/2005/8/layout/vList2"/>
    <dgm:cxn modelId="{374C34B9-DC07-DA4C-A601-031E0CE17DF4}" type="presOf" srcId="{04767C18-16E2-412C-A6BB-11639F544287}" destId="{9D39FE52-E5DD-DE4F-AC11-450FDB52FF51}" srcOrd="0" destOrd="1" presId="urn:microsoft.com/office/officeart/2005/8/layout/vList2"/>
    <dgm:cxn modelId="{3BCF77E2-7BF4-48B9-B59A-BD15930F0907}" srcId="{922DD31F-7E5B-4A06-A15A-FDCE27219E39}" destId="{13EB08FA-9E45-4B80-8C6E-510339795342}" srcOrd="0" destOrd="0" parTransId="{8759D289-EC44-4CDD-942A-DD389977AF35}" sibTransId="{D54D5172-B18F-46F6-AB2F-EAFD982516BE}"/>
    <dgm:cxn modelId="{A2DBFCFF-1DC5-DB4C-9C57-75BC7232D682}" type="presOf" srcId="{C81C1A57-AF02-42F8-9D3E-E3B2D5BF4342}" destId="{814E3E37-7867-C340-9FCD-712EF172837C}" srcOrd="0" destOrd="0" presId="urn:microsoft.com/office/officeart/2005/8/layout/vList2"/>
    <dgm:cxn modelId="{90CAB65A-5F04-A344-AE2D-B8DD15473E0B}" type="presParOf" srcId="{A46A5E23-20A3-0840-9487-C45E4A660A63}" destId="{BA59FEAB-B988-FC4D-8A1C-6C690FE3B7BC}" srcOrd="0" destOrd="0" presId="urn:microsoft.com/office/officeart/2005/8/layout/vList2"/>
    <dgm:cxn modelId="{B99257B9-6E3F-D147-B806-C33957FCA38C}" type="presParOf" srcId="{A46A5E23-20A3-0840-9487-C45E4A660A63}" destId="{9D39FE52-E5DD-DE4F-AC11-450FDB52FF51}" srcOrd="1" destOrd="0" presId="urn:microsoft.com/office/officeart/2005/8/layout/vList2"/>
    <dgm:cxn modelId="{3FAF3809-C462-F748-899E-5F25B6B579BC}" type="presParOf" srcId="{A46A5E23-20A3-0840-9487-C45E4A660A63}" destId="{814E3E37-7867-C340-9FCD-712EF172837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6B4155-BE6B-4EB3-9947-A78366BF531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C2CA7C80-B6B5-4D42-B79C-FAF0C2CCABB1}">
      <dgm:prSet/>
      <dgm:spPr/>
      <dgm:t>
        <a:bodyPr/>
        <a:lstStyle/>
        <a:p>
          <a:r>
            <a:rPr lang="en-US" dirty="0"/>
            <a:t>A nuclear bomb has been placed in a hidden spot.  It will kill millions of people unless it is disarmed. There are only minutes left before detonation.</a:t>
          </a:r>
        </a:p>
      </dgm:t>
    </dgm:pt>
    <dgm:pt modelId="{6C96850A-B29E-49EE-9831-97DDC1DF2CC0}" type="parTrans" cxnId="{6165BEFB-EF29-43E4-818C-7B759275EB85}">
      <dgm:prSet/>
      <dgm:spPr/>
      <dgm:t>
        <a:bodyPr/>
        <a:lstStyle/>
        <a:p>
          <a:endParaRPr lang="en-US"/>
        </a:p>
      </dgm:t>
    </dgm:pt>
    <dgm:pt modelId="{8C4E0502-A7DD-48C9-88F1-059055285A00}" type="sibTrans" cxnId="{6165BEFB-EF29-43E4-818C-7B759275EB85}">
      <dgm:prSet/>
      <dgm:spPr/>
      <dgm:t>
        <a:bodyPr/>
        <a:lstStyle/>
        <a:p>
          <a:endParaRPr lang="en-US"/>
        </a:p>
      </dgm:t>
    </dgm:pt>
    <dgm:pt modelId="{6146C989-7410-4DBD-84C5-04594D26D86D}">
      <dgm:prSet/>
      <dgm:spPr/>
      <dgm:t>
        <a:bodyPr/>
        <a:lstStyle/>
        <a:p>
          <a:r>
            <a:rPr lang="en-US" dirty="0"/>
            <a:t>The terrorist who placed the bomb implanted an electronic device that will disarm the bomb in an innocent but sick person’s body. </a:t>
          </a:r>
        </a:p>
      </dgm:t>
    </dgm:pt>
    <dgm:pt modelId="{1E9C09AF-E1AF-42FE-96F1-23465D2BB897}" type="parTrans" cxnId="{2E4655BB-318E-4397-A30B-97AA61CC5F73}">
      <dgm:prSet/>
      <dgm:spPr/>
      <dgm:t>
        <a:bodyPr/>
        <a:lstStyle/>
        <a:p>
          <a:endParaRPr lang="en-US"/>
        </a:p>
      </dgm:t>
    </dgm:pt>
    <dgm:pt modelId="{D07D2C45-5A1B-4112-A620-515F3F01F669}" type="sibTrans" cxnId="{2E4655BB-318E-4397-A30B-97AA61CC5F73}">
      <dgm:prSet/>
      <dgm:spPr/>
      <dgm:t>
        <a:bodyPr/>
        <a:lstStyle/>
        <a:p>
          <a:endParaRPr lang="en-US"/>
        </a:p>
      </dgm:t>
    </dgm:pt>
    <dgm:pt modelId="{9C87AD49-1326-41FF-A495-03BAB8A29B4E}">
      <dgm:prSet/>
      <dgm:spPr/>
      <dgm:t>
        <a:bodyPr/>
        <a:lstStyle/>
        <a:p>
          <a:r>
            <a:rPr lang="en-US" dirty="0"/>
            <a:t>The only way to save millions of people is to cut out the device, accelerating the sick person’s death.</a:t>
          </a:r>
        </a:p>
      </dgm:t>
    </dgm:pt>
    <dgm:pt modelId="{ED58BD6F-4183-4A83-894D-124A7F8C8784}" type="parTrans" cxnId="{1DEB39D6-96DE-4C55-A220-8CC660E78047}">
      <dgm:prSet/>
      <dgm:spPr/>
      <dgm:t>
        <a:bodyPr/>
        <a:lstStyle/>
        <a:p>
          <a:endParaRPr lang="en-US"/>
        </a:p>
      </dgm:t>
    </dgm:pt>
    <dgm:pt modelId="{8134F376-7EE4-4552-8533-437348D70EEF}" type="sibTrans" cxnId="{1DEB39D6-96DE-4C55-A220-8CC660E78047}">
      <dgm:prSet/>
      <dgm:spPr/>
      <dgm:t>
        <a:bodyPr/>
        <a:lstStyle/>
        <a:p>
          <a:endParaRPr lang="en-US"/>
        </a:p>
      </dgm:t>
    </dgm:pt>
    <dgm:pt modelId="{A9B1B20E-3C01-3F49-B907-789593052136}" type="pres">
      <dgm:prSet presAssocID="{986B4155-BE6B-4EB3-9947-A78366BF5312}" presName="linear" presStyleCnt="0">
        <dgm:presLayoutVars>
          <dgm:animLvl val="lvl"/>
          <dgm:resizeHandles val="exact"/>
        </dgm:presLayoutVars>
      </dgm:prSet>
      <dgm:spPr/>
    </dgm:pt>
    <dgm:pt modelId="{9CC6BC21-CDA0-8A4E-AAA4-E7BDE3F6FB08}" type="pres">
      <dgm:prSet presAssocID="{C2CA7C80-B6B5-4D42-B79C-FAF0C2CCABB1}" presName="parentText" presStyleLbl="node1" presStyleIdx="0" presStyleCnt="3">
        <dgm:presLayoutVars>
          <dgm:chMax val="0"/>
          <dgm:bulletEnabled val="1"/>
        </dgm:presLayoutVars>
      </dgm:prSet>
      <dgm:spPr/>
    </dgm:pt>
    <dgm:pt modelId="{62AB2829-1E7B-8847-BCCF-D9D85DF2D92D}" type="pres">
      <dgm:prSet presAssocID="{8C4E0502-A7DD-48C9-88F1-059055285A00}" presName="spacer" presStyleCnt="0"/>
      <dgm:spPr/>
    </dgm:pt>
    <dgm:pt modelId="{74566B64-0750-C247-B4BD-2D89C61870AC}" type="pres">
      <dgm:prSet presAssocID="{6146C989-7410-4DBD-84C5-04594D26D86D}" presName="parentText" presStyleLbl="node1" presStyleIdx="1" presStyleCnt="3">
        <dgm:presLayoutVars>
          <dgm:chMax val="0"/>
          <dgm:bulletEnabled val="1"/>
        </dgm:presLayoutVars>
      </dgm:prSet>
      <dgm:spPr/>
    </dgm:pt>
    <dgm:pt modelId="{5DB754A0-A63C-9547-AB9D-49BEA6A20EFA}" type="pres">
      <dgm:prSet presAssocID="{D07D2C45-5A1B-4112-A620-515F3F01F669}" presName="spacer" presStyleCnt="0"/>
      <dgm:spPr/>
    </dgm:pt>
    <dgm:pt modelId="{41661640-296E-814E-9A17-8A156EE14227}" type="pres">
      <dgm:prSet presAssocID="{9C87AD49-1326-41FF-A495-03BAB8A29B4E}" presName="parentText" presStyleLbl="node1" presStyleIdx="2" presStyleCnt="3">
        <dgm:presLayoutVars>
          <dgm:chMax val="0"/>
          <dgm:bulletEnabled val="1"/>
        </dgm:presLayoutVars>
      </dgm:prSet>
      <dgm:spPr/>
    </dgm:pt>
  </dgm:ptLst>
  <dgm:cxnLst>
    <dgm:cxn modelId="{1667727D-A335-3C4B-AE71-8956882A3030}" type="presOf" srcId="{986B4155-BE6B-4EB3-9947-A78366BF5312}" destId="{A9B1B20E-3C01-3F49-B907-789593052136}" srcOrd="0" destOrd="0" presId="urn:microsoft.com/office/officeart/2005/8/layout/vList2"/>
    <dgm:cxn modelId="{00BBDC9D-D8BD-FA44-98F3-548C64FE5804}" type="presOf" srcId="{C2CA7C80-B6B5-4D42-B79C-FAF0C2CCABB1}" destId="{9CC6BC21-CDA0-8A4E-AAA4-E7BDE3F6FB08}" srcOrd="0" destOrd="0" presId="urn:microsoft.com/office/officeart/2005/8/layout/vList2"/>
    <dgm:cxn modelId="{2E4655BB-318E-4397-A30B-97AA61CC5F73}" srcId="{986B4155-BE6B-4EB3-9947-A78366BF5312}" destId="{6146C989-7410-4DBD-84C5-04594D26D86D}" srcOrd="1" destOrd="0" parTransId="{1E9C09AF-E1AF-42FE-96F1-23465D2BB897}" sibTransId="{D07D2C45-5A1B-4112-A620-515F3F01F669}"/>
    <dgm:cxn modelId="{1DEB39D6-96DE-4C55-A220-8CC660E78047}" srcId="{986B4155-BE6B-4EB3-9947-A78366BF5312}" destId="{9C87AD49-1326-41FF-A495-03BAB8A29B4E}" srcOrd="2" destOrd="0" parTransId="{ED58BD6F-4183-4A83-894D-124A7F8C8784}" sibTransId="{8134F376-7EE4-4552-8533-437348D70EEF}"/>
    <dgm:cxn modelId="{D75618DE-C54A-E144-8822-6CE66B5B7B55}" type="presOf" srcId="{6146C989-7410-4DBD-84C5-04594D26D86D}" destId="{74566B64-0750-C247-B4BD-2D89C61870AC}" srcOrd="0" destOrd="0" presId="urn:microsoft.com/office/officeart/2005/8/layout/vList2"/>
    <dgm:cxn modelId="{B49CE0EE-0A86-8F40-A098-A8457B57D7DD}" type="presOf" srcId="{9C87AD49-1326-41FF-A495-03BAB8A29B4E}" destId="{41661640-296E-814E-9A17-8A156EE14227}" srcOrd="0" destOrd="0" presId="urn:microsoft.com/office/officeart/2005/8/layout/vList2"/>
    <dgm:cxn modelId="{6165BEFB-EF29-43E4-818C-7B759275EB85}" srcId="{986B4155-BE6B-4EB3-9947-A78366BF5312}" destId="{C2CA7C80-B6B5-4D42-B79C-FAF0C2CCABB1}" srcOrd="0" destOrd="0" parTransId="{6C96850A-B29E-49EE-9831-97DDC1DF2CC0}" sibTransId="{8C4E0502-A7DD-48C9-88F1-059055285A00}"/>
    <dgm:cxn modelId="{C2C674ED-87A3-3B43-B54B-D2B36DD1B0E1}" type="presParOf" srcId="{A9B1B20E-3C01-3F49-B907-789593052136}" destId="{9CC6BC21-CDA0-8A4E-AAA4-E7BDE3F6FB08}" srcOrd="0" destOrd="0" presId="urn:microsoft.com/office/officeart/2005/8/layout/vList2"/>
    <dgm:cxn modelId="{E41A8851-9B89-8E45-8EBE-F79961313D3B}" type="presParOf" srcId="{A9B1B20E-3C01-3F49-B907-789593052136}" destId="{62AB2829-1E7B-8847-BCCF-D9D85DF2D92D}" srcOrd="1" destOrd="0" presId="urn:microsoft.com/office/officeart/2005/8/layout/vList2"/>
    <dgm:cxn modelId="{12C0C007-0B94-E64C-9526-397104E4B6D4}" type="presParOf" srcId="{A9B1B20E-3C01-3F49-B907-789593052136}" destId="{74566B64-0750-C247-B4BD-2D89C61870AC}" srcOrd="2" destOrd="0" presId="urn:microsoft.com/office/officeart/2005/8/layout/vList2"/>
    <dgm:cxn modelId="{D9360799-A175-3A40-9E17-AA0DF7B81DC3}" type="presParOf" srcId="{A9B1B20E-3C01-3F49-B907-789593052136}" destId="{5DB754A0-A63C-9547-AB9D-49BEA6A20EFA}" srcOrd="3" destOrd="0" presId="urn:microsoft.com/office/officeart/2005/8/layout/vList2"/>
    <dgm:cxn modelId="{2A282757-464F-444A-AA0A-ED3E857EA52B}" type="presParOf" srcId="{A9B1B20E-3C01-3F49-B907-789593052136}" destId="{41661640-296E-814E-9A17-8A156EE1422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2464B9-C16B-463F-BC2E-E1A40A34D362}"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1ED49745-802F-45BF-BD71-280A14DD86CB}">
      <dgm:prSet phldrT="[Text]"/>
      <dgm:spPr/>
      <dgm:t>
        <a:bodyPr/>
        <a:lstStyle/>
        <a:p>
          <a:r>
            <a:rPr lang="en-US" dirty="0"/>
            <a:t>Virtue Ethics</a:t>
          </a:r>
        </a:p>
      </dgm:t>
    </dgm:pt>
    <dgm:pt modelId="{DB988499-527D-485B-B831-6EC05F1FED6F}" type="parTrans" cxnId="{C9370E1F-890C-47A3-A8E4-98802DF1EE8D}">
      <dgm:prSet/>
      <dgm:spPr/>
      <dgm:t>
        <a:bodyPr/>
        <a:lstStyle/>
        <a:p>
          <a:endParaRPr lang="en-US"/>
        </a:p>
      </dgm:t>
    </dgm:pt>
    <dgm:pt modelId="{A56A0133-1ABD-417A-8BCE-6BF6DC603607}" type="sibTrans" cxnId="{C9370E1F-890C-47A3-A8E4-98802DF1EE8D}">
      <dgm:prSet/>
      <dgm:spPr/>
      <dgm:t>
        <a:bodyPr/>
        <a:lstStyle/>
        <a:p>
          <a:endParaRPr lang="en-US"/>
        </a:p>
      </dgm:t>
    </dgm:pt>
    <dgm:pt modelId="{A0BBDE34-1A55-4A0B-B401-5DA09B8CDD7A}">
      <dgm:prSet phldrT="[Text]"/>
      <dgm:spPr/>
      <dgm:t>
        <a:bodyPr/>
        <a:lstStyle/>
        <a:p>
          <a:r>
            <a:rPr lang="en-US" dirty="0" err="1"/>
            <a:t>Arete</a:t>
          </a:r>
          <a:r>
            <a:rPr lang="en-US" dirty="0"/>
            <a:t>: virtue, excellence</a:t>
          </a:r>
        </a:p>
      </dgm:t>
    </dgm:pt>
    <dgm:pt modelId="{A1CD4DEF-4BED-4639-9A7E-109C2D6F193D}" type="parTrans" cxnId="{E216A84E-BA13-4546-9BA8-8BFB93947157}">
      <dgm:prSet/>
      <dgm:spPr/>
      <dgm:t>
        <a:bodyPr/>
        <a:lstStyle/>
        <a:p>
          <a:endParaRPr lang="en-US"/>
        </a:p>
      </dgm:t>
    </dgm:pt>
    <dgm:pt modelId="{F1D0CD14-CF6D-4412-AD54-B9578F774424}" type="sibTrans" cxnId="{E216A84E-BA13-4546-9BA8-8BFB93947157}">
      <dgm:prSet/>
      <dgm:spPr/>
      <dgm:t>
        <a:bodyPr/>
        <a:lstStyle/>
        <a:p>
          <a:endParaRPr lang="en-US"/>
        </a:p>
      </dgm:t>
    </dgm:pt>
    <dgm:pt modelId="{1EED803D-293E-4F94-84D4-D66A7194886B}">
      <dgm:prSet phldrT="[Text]"/>
      <dgm:spPr/>
      <dgm:t>
        <a:bodyPr/>
        <a:lstStyle/>
        <a:p>
          <a:r>
            <a:rPr lang="en-US" dirty="0" err="1"/>
            <a:t>Eudaimonia</a:t>
          </a:r>
          <a:r>
            <a:rPr lang="en-US" dirty="0"/>
            <a:t>:</a:t>
          </a:r>
        </a:p>
        <a:p>
          <a:r>
            <a:rPr lang="en-US" dirty="0"/>
            <a:t>Happiness, flourishing, fulfillment</a:t>
          </a:r>
        </a:p>
      </dgm:t>
    </dgm:pt>
    <dgm:pt modelId="{7BBC8649-E417-4506-8717-7C9ED0AF5481}" type="parTrans" cxnId="{B3370C8F-62C3-439A-B356-82DB03D2ED41}">
      <dgm:prSet/>
      <dgm:spPr/>
      <dgm:t>
        <a:bodyPr/>
        <a:lstStyle/>
        <a:p>
          <a:endParaRPr lang="en-US"/>
        </a:p>
      </dgm:t>
    </dgm:pt>
    <dgm:pt modelId="{C413BB72-399A-42D0-8C11-173A6F229487}" type="sibTrans" cxnId="{B3370C8F-62C3-439A-B356-82DB03D2ED41}">
      <dgm:prSet/>
      <dgm:spPr/>
      <dgm:t>
        <a:bodyPr/>
        <a:lstStyle/>
        <a:p>
          <a:endParaRPr lang="en-US"/>
        </a:p>
      </dgm:t>
    </dgm:pt>
    <dgm:pt modelId="{2E169691-121B-4AE4-8002-3E907309DEE0}">
      <dgm:prSet phldrT="[Text]"/>
      <dgm:spPr/>
      <dgm:t>
        <a:bodyPr/>
        <a:lstStyle/>
        <a:p>
          <a:r>
            <a:rPr lang="en-US" dirty="0" err="1"/>
            <a:t>Phronesis</a:t>
          </a:r>
          <a:r>
            <a:rPr lang="en-US" dirty="0"/>
            <a:t>:</a:t>
          </a:r>
        </a:p>
        <a:p>
          <a:r>
            <a:rPr lang="en-US" dirty="0"/>
            <a:t>Practical wisdom</a:t>
          </a:r>
        </a:p>
      </dgm:t>
    </dgm:pt>
    <dgm:pt modelId="{C9ABF075-07AC-4B1F-9B71-F57C524587BE}" type="parTrans" cxnId="{A2E3F5C8-A797-4876-AE32-686FADB96BDD}">
      <dgm:prSet/>
      <dgm:spPr/>
      <dgm:t>
        <a:bodyPr/>
        <a:lstStyle/>
        <a:p>
          <a:endParaRPr lang="en-US"/>
        </a:p>
      </dgm:t>
    </dgm:pt>
    <dgm:pt modelId="{69B712F0-97A8-4547-A38E-3FB953A73A3C}" type="sibTrans" cxnId="{A2E3F5C8-A797-4876-AE32-686FADB96BDD}">
      <dgm:prSet/>
      <dgm:spPr/>
      <dgm:t>
        <a:bodyPr/>
        <a:lstStyle/>
        <a:p>
          <a:endParaRPr lang="en-US"/>
        </a:p>
      </dgm:t>
    </dgm:pt>
    <dgm:pt modelId="{3D621886-7EDE-44DC-95CE-E75218DDEEE8}" type="pres">
      <dgm:prSet presAssocID="{E92464B9-C16B-463F-BC2E-E1A40A34D362}" presName="Name0" presStyleCnt="0">
        <dgm:presLayoutVars>
          <dgm:chMax val="1"/>
          <dgm:chPref val="1"/>
          <dgm:dir/>
          <dgm:animOne val="branch"/>
          <dgm:animLvl val="lvl"/>
        </dgm:presLayoutVars>
      </dgm:prSet>
      <dgm:spPr/>
    </dgm:pt>
    <dgm:pt modelId="{33EFCF58-0025-4E48-A09F-6A17DBB9D063}" type="pres">
      <dgm:prSet presAssocID="{1ED49745-802F-45BF-BD71-280A14DD86CB}" presName="singleCycle" presStyleCnt="0"/>
      <dgm:spPr/>
    </dgm:pt>
    <dgm:pt modelId="{6AC04B79-B2BE-4209-9EDD-9947E4162766}" type="pres">
      <dgm:prSet presAssocID="{1ED49745-802F-45BF-BD71-280A14DD86CB}" presName="singleCenter" presStyleLbl="node1" presStyleIdx="0" presStyleCnt="4">
        <dgm:presLayoutVars>
          <dgm:chMax val="7"/>
          <dgm:chPref val="7"/>
        </dgm:presLayoutVars>
      </dgm:prSet>
      <dgm:spPr/>
    </dgm:pt>
    <dgm:pt modelId="{A4661730-22ED-415E-8A64-60796F86F7EC}" type="pres">
      <dgm:prSet presAssocID="{A1CD4DEF-4BED-4639-9A7E-109C2D6F193D}" presName="Name56" presStyleLbl="parChTrans1D2" presStyleIdx="0" presStyleCnt="3"/>
      <dgm:spPr/>
    </dgm:pt>
    <dgm:pt modelId="{C2256269-7CC3-4BB7-A2C4-FCFC12E393A5}" type="pres">
      <dgm:prSet presAssocID="{A0BBDE34-1A55-4A0B-B401-5DA09B8CDD7A}" presName="text0" presStyleLbl="node1" presStyleIdx="1" presStyleCnt="4">
        <dgm:presLayoutVars>
          <dgm:bulletEnabled val="1"/>
        </dgm:presLayoutVars>
      </dgm:prSet>
      <dgm:spPr/>
    </dgm:pt>
    <dgm:pt modelId="{B2C157A4-8971-447C-8928-BB77845FC849}" type="pres">
      <dgm:prSet presAssocID="{7BBC8649-E417-4506-8717-7C9ED0AF5481}" presName="Name56" presStyleLbl="parChTrans1D2" presStyleIdx="1" presStyleCnt="3"/>
      <dgm:spPr/>
    </dgm:pt>
    <dgm:pt modelId="{AF28D10B-4CC1-445F-A5C2-4159AF15DB49}" type="pres">
      <dgm:prSet presAssocID="{1EED803D-293E-4F94-84D4-D66A7194886B}" presName="text0" presStyleLbl="node1" presStyleIdx="2" presStyleCnt="4">
        <dgm:presLayoutVars>
          <dgm:bulletEnabled val="1"/>
        </dgm:presLayoutVars>
      </dgm:prSet>
      <dgm:spPr/>
    </dgm:pt>
    <dgm:pt modelId="{C5A56F0D-DDEC-44DB-BDF2-8D799FE0855F}" type="pres">
      <dgm:prSet presAssocID="{C9ABF075-07AC-4B1F-9B71-F57C524587BE}" presName="Name56" presStyleLbl="parChTrans1D2" presStyleIdx="2" presStyleCnt="3"/>
      <dgm:spPr/>
    </dgm:pt>
    <dgm:pt modelId="{31AA0BED-6122-445F-A777-459A34B40B6D}" type="pres">
      <dgm:prSet presAssocID="{2E169691-121B-4AE4-8002-3E907309DEE0}" presName="text0" presStyleLbl="node1" presStyleIdx="3" presStyleCnt="4">
        <dgm:presLayoutVars>
          <dgm:bulletEnabled val="1"/>
        </dgm:presLayoutVars>
      </dgm:prSet>
      <dgm:spPr/>
    </dgm:pt>
  </dgm:ptLst>
  <dgm:cxnLst>
    <dgm:cxn modelId="{C9370E1F-890C-47A3-A8E4-98802DF1EE8D}" srcId="{E92464B9-C16B-463F-BC2E-E1A40A34D362}" destId="{1ED49745-802F-45BF-BD71-280A14DD86CB}" srcOrd="0" destOrd="0" parTransId="{DB988499-527D-485B-B831-6EC05F1FED6F}" sibTransId="{A56A0133-1ABD-417A-8BCE-6BF6DC603607}"/>
    <dgm:cxn modelId="{31630E21-1298-427D-9414-843036AB4D2C}" type="presOf" srcId="{E92464B9-C16B-463F-BC2E-E1A40A34D362}" destId="{3D621886-7EDE-44DC-95CE-E75218DDEEE8}" srcOrd="0" destOrd="0" presId="urn:microsoft.com/office/officeart/2008/layout/RadialCluster"/>
    <dgm:cxn modelId="{1A82753A-56D7-4FAE-BFDA-2FDCA7B5BD1D}" type="presOf" srcId="{1EED803D-293E-4F94-84D4-D66A7194886B}" destId="{AF28D10B-4CC1-445F-A5C2-4159AF15DB49}" srcOrd="0" destOrd="0" presId="urn:microsoft.com/office/officeart/2008/layout/RadialCluster"/>
    <dgm:cxn modelId="{E216A84E-BA13-4546-9BA8-8BFB93947157}" srcId="{1ED49745-802F-45BF-BD71-280A14DD86CB}" destId="{A0BBDE34-1A55-4A0B-B401-5DA09B8CDD7A}" srcOrd="0" destOrd="0" parTransId="{A1CD4DEF-4BED-4639-9A7E-109C2D6F193D}" sibTransId="{F1D0CD14-CF6D-4412-AD54-B9578F774424}"/>
    <dgm:cxn modelId="{0B32FE59-CC93-4F2C-910C-3E0CE65ABC85}" type="presOf" srcId="{A1CD4DEF-4BED-4639-9A7E-109C2D6F193D}" destId="{A4661730-22ED-415E-8A64-60796F86F7EC}" srcOrd="0" destOrd="0" presId="urn:microsoft.com/office/officeart/2008/layout/RadialCluster"/>
    <dgm:cxn modelId="{5F3FC35F-B86A-4AF0-A79B-EA19B43849C3}" type="presOf" srcId="{C9ABF075-07AC-4B1F-9B71-F57C524587BE}" destId="{C5A56F0D-DDEC-44DB-BDF2-8D799FE0855F}" srcOrd="0" destOrd="0" presId="urn:microsoft.com/office/officeart/2008/layout/RadialCluster"/>
    <dgm:cxn modelId="{B3370C8F-62C3-439A-B356-82DB03D2ED41}" srcId="{1ED49745-802F-45BF-BD71-280A14DD86CB}" destId="{1EED803D-293E-4F94-84D4-D66A7194886B}" srcOrd="1" destOrd="0" parTransId="{7BBC8649-E417-4506-8717-7C9ED0AF5481}" sibTransId="{C413BB72-399A-42D0-8C11-173A6F229487}"/>
    <dgm:cxn modelId="{157E3593-7DBA-44FA-BDDF-A36D32617E30}" type="presOf" srcId="{2E169691-121B-4AE4-8002-3E907309DEE0}" destId="{31AA0BED-6122-445F-A777-459A34B40B6D}" srcOrd="0" destOrd="0" presId="urn:microsoft.com/office/officeart/2008/layout/RadialCluster"/>
    <dgm:cxn modelId="{DC353D97-EA27-4B90-86E1-E4CF2E45E9BE}" type="presOf" srcId="{A0BBDE34-1A55-4A0B-B401-5DA09B8CDD7A}" destId="{C2256269-7CC3-4BB7-A2C4-FCFC12E393A5}" srcOrd="0" destOrd="0" presId="urn:microsoft.com/office/officeart/2008/layout/RadialCluster"/>
    <dgm:cxn modelId="{1D5309B2-56E4-4BEB-BA7B-6FE4CD03AB50}" type="presOf" srcId="{7BBC8649-E417-4506-8717-7C9ED0AF5481}" destId="{B2C157A4-8971-447C-8928-BB77845FC849}" srcOrd="0" destOrd="0" presId="urn:microsoft.com/office/officeart/2008/layout/RadialCluster"/>
    <dgm:cxn modelId="{19D08ABE-7AD8-4AAC-8636-DE56E981BC7B}" type="presOf" srcId="{1ED49745-802F-45BF-BD71-280A14DD86CB}" destId="{6AC04B79-B2BE-4209-9EDD-9947E4162766}" srcOrd="0" destOrd="0" presId="urn:microsoft.com/office/officeart/2008/layout/RadialCluster"/>
    <dgm:cxn modelId="{A2E3F5C8-A797-4876-AE32-686FADB96BDD}" srcId="{1ED49745-802F-45BF-BD71-280A14DD86CB}" destId="{2E169691-121B-4AE4-8002-3E907309DEE0}" srcOrd="2" destOrd="0" parTransId="{C9ABF075-07AC-4B1F-9B71-F57C524587BE}" sibTransId="{69B712F0-97A8-4547-A38E-3FB953A73A3C}"/>
    <dgm:cxn modelId="{2E02C53A-9AC2-435C-82CD-BB7F296B6E2D}" type="presParOf" srcId="{3D621886-7EDE-44DC-95CE-E75218DDEEE8}" destId="{33EFCF58-0025-4E48-A09F-6A17DBB9D063}" srcOrd="0" destOrd="0" presId="urn:microsoft.com/office/officeart/2008/layout/RadialCluster"/>
    <dgm:cxn modelId="{41242B1B-1089-4C85-B8E9-04E351D79DFF}" type="presParOf" srcId="{33EFCF58-0025-4E48-A09F-6A17DBB9D063}" destId="{6AC04B79-B2BE-4209-9EDD-9947E4162766}" srcOrd="0" destOrd="0" presId="urn:microsoft.com/office/officeart/2008/layout/RadialCluster"/>
    <dgm:cxn modelId="{CB89388A-D7AB-45B4-B915-BEC13D821AE9}" type="presParOf" srcId="{33EFCF58-0025-4E48-A09F-6A17DBB9D063}" destId="{A4661730-22ED-415E-8A64-60796F86F7EC}" srcOrd="1" destOrd="0" presId="urn:microsoft.com/office/officeart/2008/layout/RadialCluster"/>
    <dgm:cxn modelId="{6FF90A63-22A0-4F64-9532-A698BFED2C06}" type="presParOf" srcId="{33EFCF58-0025-4E48-A09F-6A17DBB9D063}" destId="{C2256269-7CC3-4BB7-A2C4-FCFC12E393A5}" srcOrd="2" destOrd="0" presId="urn:microsoft.com/office/officeart/2008/layout/RadialCluster"/>
    <dgm:cxn modelId="{F6D34718-72C0-4D8F-B7F9-F22A2324240B}" type="presParOf" srcId="{33EFCF58-0025-4E48-A09F-6A17DBB9D063}" destId="{B2C157A4-8971-447C-8928-BB77845FC849}" srcOrd="3" destOrd="0" presId="urn:microsoft.com/office/officeart/2008/layout/RadialCluster"/>
    <dgm:cxn modelId="{AA91EE1B-4591-4954-A53D-BC915B1E50F9}" type="presParOf" srcId="{33EFCF58-0025-4E48-A09F-6A17DBB9D063}" destId="{AF28D10B-4CC1-445F-A5C2-4159AF15DB49}" srcOrd="4" destOrd="0" presId="urn:microsoft.com/office/officeart/2008/layout/RadialCluster"/>
    <dgm:cxn modelId="{413B92CD-3A3C-4FC9-B465-880E8418A7CB}" type="presParOf" srcId="{33EFCF58-0025-4E48-A09F-6A17DBB9D063}" destId="{C5A56F0D-DDEC-44DB-BDF2-8D799FE0855F}" srcOrd="5" destOrd="0" presId="urn:microsoft.com/office/officeart/2008/layout/RadialCluster"/>
    <dgm:cxn modelId="{B65B2DAE-1A08-4C63-B732-54264BA8728C}" type="presParOf" srcId="{33EFCF58-0025-4E48-A09F-6A17DBB9D063}" destId="{31AA0BED-6122-445F-A777-459A34B40B6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051BC4-B3A9-4000-87D2-0ACCD7A8BB0A}"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52F3EEC-F81F-49BA-8845-4842B9A1F3D7}">
      <dgm:prSet/>
      <dgm:spPr/>
      <dgm:t>
        <a:bodyPr/>
        <a:lstStyle/>
        <a:p>
          <a:r>
            <a:rPr lang="en-US"/>
            <a:t>Eudamonism</a:t>
          </a:r>
        </a:p>
      </dgm:t>
    </dgm:pt>
    <dgm:pt modelId="{8035859A-6DBD-4B33-9137-6CE62E590A90}" type="parTrans" cxnId="{3C523DDF-EF15-460D-8DA2-A9ABDC2C3B94}">
      <dgm:prSet/>
      <dgm:spPr/>
      <dgm:t>
        <a:bodyPr/>
        <a:lstStyle/>
        <a:p>
          <a:endParaRPr lang="en-US"/>
        </a:p>
      </dgm:t>
    </dgm:pt>
    <dgm:pt modelId="{D213DCEE-8B14-4AE7-8ED9-0016B8D8E033}" type="sibTrans" cxnId="{3C523DDF-EF15-460D-8DA2-A9ABDC2C3B94}">
      <dgm:prSet/>
      <dgm:spPr/>
      <dgm:t>
        <a:bodyPr/>
        <a:lstStyle/>
        <a:p>
          <a:endParaRPr lang="en-US"/>
        </a:p>
      </dgm:t>
    </dgm:pt>
    <dgm:pt modelId="{F418A582-870C-45A2-A302-5D32497AA7C7}">
      <dgm:prSet/>
      <dgm:spPr/>
      <dgm:t>
        <a:bodyPr/>
        <a:lstStyle/>
        <a:p>
          <a:r>
            <a:rPr lang="en-US" dirty="0"/>
            <a:t>good acts are those that produce eudaimonia</a:t>
          </a:r>
        </a:p>
      </dgm:t>
    </dgm:pt>
    <dgm:pt modelId="{3327DBEB-F3AB-4991-947B-12F2DB444B8B}" type="parTrans" cxnId="{49820422-5C99-479B-88D4-80B2EB6C2CC0}">
      <dgm:prSet/>
      <dgm:spPr/>
      <dgm:t>
        <a:bodyPr/>
        <a:lstStyle/>
        <a:p>
          <a:endParaRPr lang="en-US"/>
        </a:p>
      </dgm:t>
    </dgm:pt>
    <dgm:pt modelId="{CBB0D3F4-48E8-4E6B-BF78-473EB9EC8B36}" type="sibTrans" cxnId="{49820422-5C99-479B-88D4-80B2EB6C2CC0}">
      <dgm:prSet/>
      <dgm:spPr/>
      <dgm:t>
        <a:bodyPr/>
        <a:lstStyle/>
        <a:p>
          <a:endParaRPr lang="en-US"/>
        </a:p>
      </dgm:t>
    </dgm:pt>
    <dgm:pt modelId="{57A5CB81-88E4-4C37-B102-11AED4DC88A6}">
      <dgm:prSet/>
      <dgm:spPr/>
      <dgm:t>
        <a:bodyPr/>
        <a:lstStyle/>
        <a:p>
          <a:r>
            <a:rPr lang="en-US"/>
            <a:t>Agent-based</a:t>
          </a:r>
        </a:p>
      </dgm:t>
    </dgm:pt>
    <dgm:pt modelId="{2CF98EEA-3D38-41FE-9766-AC3678F32EEA}" type="parTrans" cxnId="{B44E2D5E-5AE7-4732-BE46-D4B1F92542E7}">
      <dgm:prSet/>
      <dgm:spPr/>
      <dgm:t>
        <a:bodyPr/>
        <a:lstStyle/>
        <a:p>
          <a:endParaRPr lang="en-US"/>
        </a:p>
      </dgm:t>
    </dgm:pt>
    <dgm:pt modelId="{BAEAB5F8-F130-45BE-BDE9-6D8D85859374}" type="sibTrans" cxnId="{B44E2D5E-5AE7-4732-BE46-D4B1F92542E7}">
      <dgm:prSet/>
      <dgm:spPr/>
      <dgm:t>
        <a:bodyPr/>
        <a:lstStyle/>
        <a:p>
          <a:endParaRPr lang="en-US"/>
        </a:p>
      </dgm:t>
    </dgm:pt>
    <dgm:pt modelId="{3884CDA8-7BA0-4003-92B6-CEC2E885DD87}">
      <dgm:prSet/>
      <dgm:spPr/>
      <dgm:t>
        <a:bodyPr/>
        <a:lstStyle/>
        <a:p>
          <a:r>
            <a:rPr lang="en-US"/>
            <a:t>Good acts are those that are performed with virtuous intention </a:t>
          </a:r>
        </a:p>
      </dgm:t>
    </dgm:pt>
    <dgm:pt modelId="{105461D5-C6FE-44FD-B424-27F89921EEE6}" type="parTrans" cxnId="{B74E1E56-D1FC-42FF-BC63-18B871298F18}">
      <dgm:prSet/>
      <dgm:spPr/>
      <dgm:t>
        <a:bodyPr/>
        <a:lstStyle/>
        <a:p>
          <a:endParaRPr lang="en-US"/>
        </a:p>
      </dgm:t>
    </dgm:pt>
    <dgm:pt modelId="{C0726B52-3DEB-4F45-B811-04C37781AE67}" type="sibTrans" cxnId="{B74E1E56-D1FC-42FF-BC63-18B871298F18}">
      <dgm:prSet/>
      <dgm:spPr/>
      <dgm:t>
        <a:bodyPr/>
        <a:lstStyle/>
        <a:p>
          <a:endParaRPr lang="en-US"/>
        </a:p>
      </dgm:t>
    </dgm:pt>
    <dgm:pt modelId="{FDC36B3F-C788-C241-96CF-08EB341F2346}" type="pres">
      <dgm:prSet presAssocID="{09051BC4-B3A9-4000-87D2-0ACCD7A8BB0A}" presName="linear" presStyleCnt="0">
        <dgm:presLayoutVars>
          <dgm:animLvl val="lvl"/>
          <dgm:resizeHandles val="exact"/>
        </dgm:presLayoutVars>
      </dgm:prSet>
      <dgm:spPr/>
    </dgm:pt>
    <dgm:pt modelId="{781A5A0C-546F-2B4F-BA8B-A7985C5F5272}" type="pres">
      <dgm:prSet presAssocID="{B52F3EEC-F81F-49BA-8845-4842B9A1F3D7}" presName="parentText" presStyleLbl="node1" presStyleIdx="0" presStyleCnt="2">
        <dgm:presLayoutVars>
          <dgm:chMax val="0"/>
          <dgm:bulletEnabled val="1"/>
        </dgm:presLayoutVars>
      </dgm:prSet>
      <dgm:spPr/>
    </dgm:pt>
    <dgm:pt modelId="{2FA4BC9A-8102-CE41-A211-F1238BB1492B}" type="pres">
      <dgm:prSet presAssocID="{B52F3EEC-F81F-49BA-8845-4842B9A1F3D7}" presName="childText" presStyleLbl="revTx" presStyleIdx="0" presStyleCnt="2">
        <dgm:presLayoutVars>
          <dgm:bulletEnabled val="1"/>
        </dgm:presLayoutVars>
      </dgm:prSet>
      <dgm:spPr/>
    </dgm:pt>
    <dgm:pt modelId="{FF3B76D6-FC3B-4B44-BFE4-27A1D3085ABD}" type="pres">
      <dgm:prSet presAssocID="{57A5CB81-88E4-4C37-B102-11AED4DC88A6}" presName="parentText" presStyleLbl="node1" presStyleIdx="1" presStyleCnt="2">
        <dgm:presLayoutVars>
          <dgm:chMax val="0"/>
          <dgm:bulletEnabled val="1"/>
        </dgm:presLayoutVars>
      </dgm:prSet>
      <dgm:spPr/>
    </dgm:pt>
    <dgm:pt modelId="{CD86A352-92A0-414F-8378-9C761E8987F1}" type="pres">
      <dgm:prSet presAssocID="{57A5CB81-88E4-4C37-B102-11AED4DC88A6}" presName="childText" presStyleLbl="revTx" presStyleIdx="1" presStyleCnt="2">
        <dgm:presLayoutVars>
          <dgm:bulletEnabled val="1"/>
        </dgm:presLayoutVars>
      </dgm:prSet>
      <dgm:spPr/>
    </dgm:pt>
  </dgm:ptLst>
  <dgm:cxnLst>
    <dgm:cxn modelId="{49820422-5C99-479B-88D4-80B2EB6C2CC0}" srcId="{B52F3EEC-F81F-49BA-8845-4842B9A1F3D7}" destId="{F418A582-870C-45A2-A302-5D32497AA7C7}" srcOrd="0" destOrd="0" parTransId="{3327DBEB-F3AB-4991-947B-12F2DB444B8B}" sibTransId="{CBB0D3F4-48E8-4E6B-BF78-473EB9EC8B36}"/>
    <dgm:cxn modelId="{B74E1E56-D1FC-42FF-BC63-18B871298F18}" srcId="{57A5CB81-88E4-4C37-B102-11AED4DC88A6}" destId="{3884CDA8-7BA0-4003-92B6-CEC2E885DD87}" srcOrd="0" destOrd="0" parTransId="{105461D5-C6FE-44FD-B424-27F89921EEE6}" sibTransId="{C0726B52-3DEB-4F45-B811-04C37781AE67}"/>
    <dgm:cxn modelId="{B44E2D5E-5AE7-4732-BE46-D4B1F92542E7}" srcId="{09051BC4-B3A9-4000-87D2-0ACCD7A8BB0A}" destId="{57A5CB81-88E4-4C37-B102-11AED4DC88A6}" srcOrd="1" destOrd="0" parTransId="{2CF98EEA-3D38-41FE-9766-AC3678F32EEA}" sibTransId="{BAEAB5F8-F130-45BE-BDE9-6D8D85859374}"/>
    <dgm:cxn modelId="{BF9D528F-B434-F84C-9D11-56B1AA478C2D}" type="presOf" srcId="{B52F3EEC-F81F-49BA-8845-4842B9A1F3D7}" destId="{781A5A0C-546F-2B4F-BA8B-A7985C5F5272}" srcOrd="0" destOrd="0" presId="urn:microsoft.com/office/officeart/2005/8/layout/vList2"/>
    <dgm:cxn modelId="{6C6D1DD7-C189-BF43-8BAD-A0B4FA739751}" type="presOf" srcId="{3884CDA8-7BA0-4003-92B6-CEC2E885DD87}" destId="{CD86A352-92A0-414F-8378-9C761E8987F1}" srcOrd="0" destOrd="0" presId="urn:microsoft.com/office/officeart/2005/8/layout/vList2"/>
    <dgm:cxn modelId="{3C523DDF-EF15-460D-8DA2-A9ABDC2C3B94}" srcId="{09051BC4-B3A9-4000-87D2-0ACCD7A8BB0A}" destId="{B52F3EEC-F81F-49BA-8845-4842B9A1F3D7}" srcOrd="0" destOrd="0" parTransId="{8035859A-6DBD-4B33-9137-6CE62E590A90}" sibTransId="{D213DCEE-8B14-4AE7-8ED9-0016B8D8E033}"/>
    <dgm:cxn modelId="{F08F62E4-8A19-1D48-80F7-E4B8E6446E4A}" type="presOf" srcId="{F418A582-870C-45A2-A302-5D32497AA7C7}" destId="{2FA4BC9A-8102-CE41-A211-F1238BB1492B}" srcOrd="0" destOrd="0" presId="urn:microsoft.com/office/officeart/2005/8/layout/vList2"/>
    <dgm:cxn modelId="{13CD96F5-9D02-F149-89B5-29B9F29C9621}" type="presOf" srcId="{57A5CB81-88E4-4C37-B102-11AED4DC88A6}" destId="{FF3B76D6-FC3B-4B44-BFE4-27A1D3085ABD}" srcOrd="0" destOrd="0" presId="urn:microsoft.com/office/officeart/2005/8/layout/vList2"/>
    <dgm:cxn modelId="{0C2C48F6-D038-D744-A281-1792A840F4A7}" type="presOf" srcId="{09051BC4-B3A9-4000-87D2-0ACCD7A8BB0A}" destId="{FDC36B3F-C788-C241-96CF-08EB341F2346}" srcOrd="0" destOrd="0" presId="urn:microsoft.com/office/officeart/2005/8/layout/vList2"/>
    <dgm:cxn modelId="{7D41111A-5A85-2947-9F1A-2B5F6816E311}" type="presParOf" srcId="{FDC36B3F-C788-C241-96CF-08EB341F2346}" destId="{781A5A0C-546F-2B4F-BA8B-A7985C5F5272}" srcOrd="0" destOrd="0" presId="urn:microsoft.com/office/officeart/2005/8/layout/vList2"/>
    <dgm:cxn modelId="{E746389A-AD90-9549-B8DC-F7B3A5816F57}" type="presParOf" srcId="{FDC36B3F-C788-C241-96CF-08EB341F2346}" destId="{2FA4BC9A-8102-CE41-A211-F1238BB1492B}" srcOrd="1" destOrd="0" presId="urn:microsoft.com/office/officeart/2005/8/layout/vList2"/>
    <dgm:cxn modelId="{D5094601-A763-2646-B814-4AED33074364}" type="presParOf" srcId="{FDC36B3F-C788-C241-96CF-08EB341F2346}" destId="{FF3B76D6-FC3B-4B44-BFE4-27A1D3085ABD}" srcOrd="2" destOrd="0" presId="urn:microsoft.com/office/officeart/2005/8/layout/vList2"/>
    <dgm:cxn modelId="{8C90CB45-82D5-CE44-9CB7-4E45068D4A65}" type="presParOf" srcId="{FDC36B3F-C788-C241-96CF-08EB341F2346}" destId="{CD86A352-92A0-414F-8378-9C761E8987F1}"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65B8815-C79B-4E62-9696-A49F52BA2A9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F2BAEDF7-9913-4996-9136-8FACC3CAC98D}">
      <dgm:prSet/>
      <dgm:spPr/>
      <dgm:t>
        <a:bodyPr/>
        <a:lstStyle/>
        <a:p>
          <a:r>
            <a:rPr lang="en-US" dirty="0"/>
            <a:t>Not very helpful to people who aren’t virtuous or don’t have practical wisdom</a:t>
          </a:r>
        </a:p>
      </dgm:t>
    </dgm:pt>
    <dgm:pt modelId="{97453AE9-51CA-4BA4-9EC7-9BA57AC0912A}" type="parTrans" cxnId="{BB46C630-B7C3-46C6-9C69-1D391DAEE9A2}">
      <dgm:prSet/>
      <dgm:spPr/>
      <dgm:t>
        <a:bodyPr/>
        <a:lstStyle/>
        <a:p>
          <a:endParaRPr lang="en-US"/>
        </a:p>
      </dgm:t>
    </dgm:pt>
    <dgm:pt modelId="{9CB79A56-6592-4A88-80BE-A176F1B5C0F8}" type="sibTrans" cxnId="{BB46C630-B7C3-46C6-9C69-1D391DAEE9A2}">
      <dgm:prSet/>
      <dgm:spPr/>
      <dgm:t>
        <a:bodyPr/>
        <a:lstStyle/>
        <a:p>
          <a:endParaRPr lang="en-US"/>
        </a:p>
      </dgm:t>
    </dgm:pt>
    <dgm:pt modelId="{E44C9DFF-BBA7-4196-BFDB-5A4D4CD76BD1}">
      <dgm:prSet/>
      <dgm:spPr/>
      <dgm:t>
        <a:bodyPr/>
        <a:lstStyle/>
        <a:p>
          <a:r>
            <a:rPr lang="en-US"/>
            <a:t>Is it enough to tell somebody to “be generous?”</a:t>
          </a:r>
        </a:p>
      </dgm:t>
    </dgm:pt>
    <dgm:pt modelId="{C1D1FDB8-B92C-4239-8936-88A69735B323}" type="parTrans" cxnId="{E37ABC12-FE39-4B6F-BF5E-24F5F0E78403}">
      <dgm:prSet/>
      <dgm:spPr/>
      <dgm:t>
        <a:bodyPr/>
        <a:lstStyle/>
        <a:p>
          <a:endParaRPr lang="en-US"/>
        </a:p>
      </dgm:t>
    </dgm:pt>
    <dgm:pt modelId="{3CD1D336-7F9C-4A63-B6DE-A76ADCE53C68}" type="sibTrans" cxnId="{E37ABC12-FE39-4B6F-BF5E-24F5F0E78403}">
      <dgm:prSet/>
      <dgm:spPr/>
      <dgm:t>
        <a:bodyPr/>
        <a:lstStyle/>
        <a:p>
          <a:endParaRPr lang="en-US"/>
        </a:p>
      </dgm:t>
    </dgm:pt>
    <dgm:pt modelId="{7DACE10E-23B7-4D12-8187-EFD042597214}">
      <dgm:prSet/>
      <dgm:spPr/>
      <dgm:t>
        <a:bodyPr/>
        <a:lstStyle/>
        <a:p>
          <a:r>
            <a:rPr lang="en-US"/>
            <a:t>More descriptive than prescriptive</a:t>
          </a:r>
        </a:p>
      </dgm:t>
    </dgm:pt>
    <dgm:pt modelId="{DACB81FA-0A27-4A90-9DB9-B55885BFE955}" type="parTrans" cxnId="{7F46AF9E-FA34-4F72-BC9A-8B94D092C207}">
      <dgm:prSet/>
      <dgm:spPr/>
      <dgm:t>
        <a:bodyPr/>
        <a:lstStyle/>
        <a:p>
          <a:endParaRPr lang="en-US"/>
        </a:p>
      </dgm:t>
    </dgm:pt>
    <dgm:pt modelId="{7256C8C4-19D7-4133-88EA-AF3CC7F36CC3}" type="sibTrans" cxnId="{7F46AF9E-FA34-4F72-BC9A-8B94D092C207}">
      <dgm:prSet/>
      <dgm:spPr/>
      <dgm:t>
        <a:bodyPr/>
        <a:lstStyle/>
        <a:p>
          <a:endParaRPr lang="en-US"/>
        </a:p>
      </dgm:t>
    </dgm:pt>
    <dgm:pt modelId="{0D946C91-E050-48CE-BC85-FCEF1CC75CAC}">
      <dgm:prSet/>
      <dgm:spPr/>
      <dgm:t>
        <a:bodyPr/>
        <a:lstStyle/>
        <a:p>
          <a:r>
            <a:rPr lang="en-US"/>
            <a:t>Conflicts between virtues are resolved by practical wisdom</a:t>
          </a:r>
        </a:p>
      </dgm:t>
    </dgm:pt>
    <dgm:pt modelId="{6E9D2E90-2DAF-4ACB-8892-9F642A9FDD76}" type="parTrans" cxnId="{3A0405EB-28EF-4521-B1D7-3DFB4F4367FD}">
      <dgm:prSet/>
      <dgm:spPr/>
      <dgm:t>
        <a:bodyPr/>
        <a:lstStyle/>
        <a:p>
          <a:endParaRPr lang="en-US"/>
        </a:p>
      </dgm:t>
    </dgm:pt>
    <dgm:pt modelId="{AB6714AC-453E-4DB6-AC48-6B2DEEF6A3DF}" type="sibTrans" cxnId="{3A0405EB-28EF-4521-B1D7-3DFB4F4367FD}">
      <dgm:prSet/>
      <dgm:spPr/>
      <dgm:t>
        <a:bodyPr/>
        <a:lstStyle/>
        <a:p>
          <a:endParaRPr lang="en-US"/>
        </a:p>
      </dgm:t>
    </dgm:pt>
    <dgm:pt modelId="{EF207755-0654-42AD-839D-AADE1F14B910}">
      <dgm:prSet/>
      <dgm:spPr/>
      <dgm:t>
        <a:bodyPr/>
        <a:lstStyle/>
        <a:p>
          <a:r>
            <a:rPr lang="en-US"/>
            <a:t>Should I lie to preserve my friend’s feelings (kindness) or should I tell the truth (honesty)</a:t>
          </a:r>
        </a:p>
      </dgm:t>
    </dgm:pt>
    <dgm:pt modelId="{B3A222B6-8431-4200-91CB-11C632354553}" type="parTrans" cxnId="{60D34D54-092E-459E-85E8-0D65A4FC1681}">
      <dgm:prSet/>
      <dgm:spPr/>
      <dgm:t>
        <a:bodyPr/>
        <a:lstStyle/>
        <a:p>
          <a:endParaRPr lang="en-US"/>
        </a:p>
      </dgm:t>
    </dgm:pt>
    <dgm:pt modelId="{10958757-FA7F-4529-AA81-F5F5E7613656}" type="sibTrans" cxnId="{60D34D54-092E-459E-85E8-0D65A4FC1681}">
      <dgm:prSet/>
      <dgm:spPr/>
      <dgm:t>
        <a:bodyPr/>
        <a:lstStyle/>
        <a:p>
          <a:endParaRPr lang="en-US"/>
        </a:p>
      </dgm:t>
    </dgm:pt>
    <dgm:pt modelId="{0DC96BBC-444E-4BE5-9CA4-CBCE5F89FC72}">
      <dgm:prSet/>
      <dgm:spPr/>
      <dgm:t>
        <a:bodyPr/>
        <a:lstStyle/>
        <a:p>
          <a:r>
            <a:rPr lang="en-US"/>
            <a:t>Practical wisdom (</a:t>
          </a:r>
          <a:r>
            <a:rPr lang="en-US" i="1"/>
            <a:t>how</a:t>
          </a:r>
          <a:r>
            <a:rPr lang="en-US"/>
            <a:t> to achieve a good outcome) is gained through experience, not helpful to people who lack it</a:t>
          </a:r>
        </a:p>
      </dgm:t>
    </dgm:pt>
    <dgm:pt modelId="{8CC863C3-CBF1-41B2-9A96-5219E66CA645}" type="parTrans" cxnId="{AF6D8D28-7A6A-4005-93E6-90500C474ADF}">
      <dgm:prSet/>
      <dgm:spPr/>
      <dgm:t>
        <a:bodyPr/>
        <a:lstStyle/>
        <a:p>
          <a:endParaRPr lang="en-US"/>
        </a:p>
      </dgm:t>
    </dgm:pt>
    <dgm:pt modelId="{39682544-AC51-4DC0-8E1A-20D4D3B22636}" type="sibTrans" cxnId="{AF6D8D28-7A6A-4005-93E6-90500C474ADF}">
      <dgm:prSet/>
      <dgm:spPr/>
      <dgm:t>
        <a:bodyPr/>
        <a:lstStyle/>
        <a:p>
          <a:endParaRPr lang="en-US"/>
        </a:p>
      </dgm:t>
    </dgm:pt>
    <dgm:pt modelId="{8C3A3A7B-5990-4B9C-A8E5-F03EFDA48F9D}">
      <dgm:prSet/>
      <dgm:spPr/>
      <dgm:t>
        <a:bodyPr/>
        <a:lstStyle/>
        <a:p>
          <a:r>
            <a:rPr lang="en-US"/>
            <a:t>More focused on what kind of person to be than what to do</a:t>
          </a:r>
        </a:p>
      </dgm:t>
    </dgm:pt>
    <dgm:pt modelId="{1D801096-AA22-4665-A83B-26AA110E6AE9}" type="parTrans" cxnId="{99E9BBD0-AE7A-47D8-81EC-EA8AACEDE97F}">
      <dgm:prSet/>
      <dgm:spPr/>
      <dgm:t>
        <a:bodyPr/>
        <a:lstStyle/>
        <a:p>
          <a:endParaRPr lang="en-US"/>
        </a:p>
      </dgm:t>
    </dgm:pt>
    <dgm:pt modelId="{01F5ADAD-A4A8-4122-BC44-D6CED56B2AB1}" type="sibTrans" cxnId="{99E9BBD0-AE7A-47D8-81EC-EA8AACEDE97F}">
      <dgm:prSet/>
      <dgm:spPr/>
      <dgm:t>
        <a:bodyPr/>
        <a:lstStyle/>
        <a:p>
          <a:endParaRPr lang="en-US"/>
        </a:p>
      </dgm:t>
    </dgm:pt>
    <dgm:pt modelId="{CE4D9916-4DF0-4768-98A4-4F4B5FA33BF2}">
      <dgm:prSet/>
      <dgm:spPr/>
      <dgm:t>
        <a:bodyPr/>
        <a:lstStyle/>
        <a:p>
          <a:r>
            <a:rPr lang="en-US"/>
            <a:t>Not helpful in judging specific actions</a:t>
          </a:r>
        </a:p>
      </dgm:t>
    </dgm:pt>
    <dgm:pt modelId="{5B38FBAA-D083-4A7D-A4F7-34DDC6DED14D}" type="parTrans" cxnId="{24922BA7-410D-4F9F-A19C-FA808275473B}">
      <dgm:prSet/>
      <dgm:spPr/>
      <dgm:t>
        <a:bodyPr/>
        <a:lstStyle/>
        <a:p>
          <a:endParaRPr lang="en-US"/>
        </a:p>
      </dgm:t>
    </dgm:pt>
    <dgm:pt modelId="{23C5AEEE-21FD-40F3-891D-BEC305FD4686}" type="sibTrans" cxnId="{24922BA7-410D-4F9F-A19C-FA808275473B}">
      <dgm:prSet/>
      <dgm:spPr/>
      <dgm:t>
        <a:bodyPr/>
        <a:lstStyle/>
        <a:p>
          <a:endParaRPr lang="en-US"/>
        </a:p>
      </dgm:t>
    </dgm:pt>
    <dgm:pt modelId="{9A3A88ED-97AE-467B-946E-6D2510B0A005}">
      <dgm:prSet/>
      <dgm:spPr/>
      <dgm:t>
        <a:bodyPr/>
        <a:lstStyle/>
        <a:p>
          <a:r>
            <a:rPr lang="en-US"/>
            <a:t>People might mean well but do harm</a:t>
          </a:r>
        </a:p>
      </dgm:t>
    </dgm:pt>
    <dgm:pt modelId="{06467BBD-89F7-45B5-A0CC-CF676B93CE4E}" type="parTrans" cxnId="{9FBA7F44-2847-4956-AE83-F45DBE9E7940}">
      <dgm:prSet/>
      <dgm:spPr/>
      <dgm:t>
        <a:bodyPr/>
        <a:lstStyle/>
        <a:p>
          <a:endParaRPr lang="en-US"/>
        </a:p>
      </dgm:t>
    </dgm:pt>
    <dgm:pt modelId="{6EB82C91-9FA6-4E5F-8D22-34DFFBAAE907}" type="sibTrans" cxnId="{9FBA7F44-2847-4956-AE83-F45DBE9E7940}">
      <dgm:prSet/>
      <dgm:spPr/>
      <dgm:t>
        <a:bodyPr/>
        <a:lstStyle/>
        <a:p>
          <a:endParaRPr lang="en-US"/>
        </a:p>
      </dgm:t>
    </dgm:pt>
    <dgm:pt modelId="{132CAD5A-FF76-1D42-95A9-106ABE9F67E0}" type="pres">
      <dgm:prSet presAssocID="{265B8815-C79B-4E62-9696-A49F52BA2A99}" presName="linear" presStyleCnt="0">
        <dgm:presLayoutVars>
          <dgm:animLvl val="lvl"/>
          <dgm:resizeHandles val="exact"/>
        </dgm:presLayoutVars>
      </dgm:prSet>
      <dgm:spPr/>
    </dgm:pt>
    <dgm:pt modelId="{BE959A80-1BC3-0046-9343-50D48192A1FA}" type="pres">
      <dgm:prSet presAssocID="{F2BAEDF7-9913-4996-9136-8FACC3CAC98D}" presName="parentText" presStyleLbl="node1" presStyleIdx="0" presStyleCnt="3">
        <dgm:presLayoutVars>
          <dgm:chMax val="0"/>
          <dgm:bulletEnabled val="1"/>
        </dgm:presLayoutVars>
      </dgm:prSet>
      <dgm:spPr/>
    </dgm:pt>
    <dgm:pt modelId="{23E780A8-59D8-0347-B3C5-48EAE737979D}" type="pres">
      <dgm:prSet presAssocID="{F2BAEDF7-9913-4996-9136-8FACC3CAC98D}" presName="childText" presStyleLbl="revTx" presStyleIdx="0" presStyleCnt="2">
        <dgm:presLayoutVars>
          <dgm:bulletEnabled val="1"/>
        </dgm:presLayoutVars>
      </dgm:prSet>
      <dgm:spPr/>
    </dgm:pt>
    <dgm:pt modelId="{FC6EAE3A-137C-E043-A642-6D6802EB14EC}" type="pres">
      <dgm:prSet presAssocID="{8C3A3A7B-5990-4B9C-A8E5-F03EFDA48F9D}" presName="parentText" presStyleLbl="node1" presStyleIdx="1" presStyleCnt="3">
        <dgm:presLayoutVars>
          <dgm:chMax val="0"/>
          <dgm:bulletEnabled val="1"/>
        </dgm:presLayoutVars>
      </dgm:prSet>
      <dgm:spPr/>
    </dgm:pt>
    <dgm:pt modelId="{28090088-95BA-6042-A1AC-3BE226AEB642}" type="pres">
      <dgm:prSet presAssocID="{8C3A3A7B-5990-4B9C-A8E5-F03EFDA48F9D}" presName="childText" presStyleLbl="revTx" presStyleIdx="1" presStyleCnt="2">
        <dgm:presLayoutVars>
          <dgm:bulletEnabled val="1"/>
        </dgm:presLayoutVars>
      </dgm:prSet>
      <dgm:spPr/>
    </dgm:pt>
    <dgm:pt modelId="{F034A92B-AA47-1E4D-8658-F5BDB922973C}" type="pres">
      <dgm:prSet presAssocID="{9A3A88ED-97AE-467B-946E-6D2510B0A005}" presName="parentText" presStyleLbl="node1" presStyleIdx="2" presStyleCnt="3">
        <dgm:presLayoutVars>
          <dgm:chMax val="0"/>
          <dgm:bulletEnabled val="1"/>
        </dgm:presLayoutVars>
      </dgm:prSet>
      <dgm:spPr/>
    </dgm:pt>
  </dgm:ptLst>
  <dgm:cxnLst>
    <dgm:cxn modelId="{E37ABC12-FE39-4B6F-BF5E-24F5F0E78403}" srcId="{F2BAEDF7-9913-4996-9136-8FACC3CAC98D}" destId="{E44C9DFF-BBA7-4196-BFDB-5A4D4CD76BD1}" srcOrd="0" destOrd="0" parTransId="{C1D1FDB8-B92C-4239-8936-88A69735B323}" sibTransId="{3CD1D336-7F9C-4A63-B6DE-A76ADCE53C68}"/>
    <dgm:cxn modelId="{9B6F541A-9409-5B48-9384-51A837662652}" type="presOf" srcId="{E44C9DFF-BBA7-4196-BFDB-5A4D4CD76BD1}" destId="{23E780A8-59D8-0347-B3C5-48EAE737979D}" srcOrd="0" destOrd="0" presId="urn:microsoft.com/office/officeart/2005/8/layout/vList2"/>
    <dgm:cxn modelId="{AF6D8D28-7A6A-4005-93E6-90500C474ADF}" srcId="{0D946C91-E050-48CE-BC85-FCEF1CC75CAC}" destId="{0DC96BBC-444E-4BE5-9CA4-CBCE5F89FC72}" srcOrd="1" destOrd="0" parTransId="{8CC863C3-CBF1-41B2-9A96-5219E66CA645}" sibTransId="{39682544-AC51-4DC0-8E1A-20D4D3B22636}"/>
    <dgm:cxn modelId="{BB46C630-B7C3-46C6-9C69-1D391DAEE9A2}" srcId="{265B8815-C79B-4E62-9696-A49F52BA2A99}" destId="{F2BAEDF7-9913-4996-9136-8FACC3CAC98D}" srcOrd="0" destOrd="0" parTransId="{97453AE9-51CA-4BA4-9EC7-9BA57AC0912A}" sibTransId="{9CB79A56-6592-4A88-80BE-A176F1B5C0F8}"/>
    <dgm:cxn modelId="{FFB38141-B633-3047-8564-26B6FC2F7AB7}" type="presOf" srcId="{265B8815-C79B-4E62-9696-A49F52BA2A99}" destId="{132CAD5A-FF76-1D42-95A9-106ABE9F67E0}" srcOrd="0" destOrd="0" presId="urn:microsoft.com/office/officeart/2005/8/layout/vList2"/>
    <dgm:cxn modelId="{9FBA7F44-2847-4956-AE83-F45DBE9E7940}" srcId="{265B8815-C79B-4E62-9696-A49F52BA2A99}" destId="{9A3A88ED-97AE-467B-946E-6D2510B0A005}" srcOrd="2" destOrd="0" parTransId="{06467BBD-89F7-45B5-A0CC-CF676B93CE4E}" sibTransId="{6EB82C91-9FA6-4E5F-8D22-34DFFBAAE907}"/>
    <dgm:cxn modelId="{60D34D54-092E-459E-85E8-0D65A4FC1681}" srcId="{0D946C91-E050-48CE-BC85-FCEF1CC75CAC}" destId="{EF207755-0654-42AD-839D-AADE1F14B910}" srcOrd="0" destOrd="0" parTransId="{B3A222B6-8431-4200-91CB-11C632354553}" sibTransId="{10958757-FA7F-4529-AA81-F5F5E7613656}"/>
    <dgm:cxn modelId="{C72F445B-30DF-3B4F-B81D-B8F6823E016B}" type="presOf" srcId="{8C3A3A7B-5990-4B9C-A8E5-F03EFDA48F9D}" destId="{FC6EAE3A-137C-E043-A642-6D6802EB14EC}" srcOrd="0" destOrd="0" presId="urn:microsoft.com/office/officeart/2005/8/layout/vList2"/>
    <dgm:cxn modelId="{5A32FD7B-71AF-DA4B-9A3B-90E7DFE0494B}" type="presOf" srcId="{EF207755-0654-42AD-839D-AADE1F14B910}" destId="{23E780A8-59D8-0347-B3C5-48EAE737979D}" srcOrd="0" destOrd="3" presId="urn:microsoft.com/office/officeart/2005/8/layout/vList2"/>
    <dgm:cxn modelId="{3237C480-08D1-134B-94B0-D51721A3FECD}" type="presOf" srcId="{0DC96BBC-444E-4BE5-9CA4-CBCE5F89FC72}" destId="{23E780A8-59D8-0347-B3C5-48EAE737979D}" srcOrd="0" destOrd="4" presId="urn:microsoft.com/office/officeart/2005/8/layout/vList2"/>
    <dgm:cxn modelId="{D7959984-5F34-0F4A-8A89-21FFA1E976F8}" type="presOf" srcId="{F2BAEDF7-9913-4996-9136-8FACC3CAC98D}" destId="{BE959A80-1BC3-0046-9343-50D48192A1FA}" srcOrd="0" destOrd="0" presId="urn:microsoft.com/office/officeart/2005/8/layout/vList2"/>
    <dgm:cxn modelId="{FAF64F97-AA1B-0C43-9B92-9DCD2F5B453A}" type="presOf" srcId="{CE4D9916-4DF0-4768-98A4-4F4B5FA33BF2}" destId="{28090088-95BA-6042-A1AC-3BE226AEB642}" srcOrd="0" destOrd="0" presId="urn:microsoft.com/office/officeart/2005/8/layout/vList2"/>
    <dgm:cxn modelId="{7F46AF9E-FA34-4F72-BC9A-8B94D092C207}" srcId="{F2BAEDF7-9913-4996-9136-8FACC3CAC98D}" destId="{7DACE10E-23B7-4D12-8187-EFD042597214}" srcOrd="1" destOrd="0" parTransId="{DACB81FA-0A27-4A90-9DB9-B55885BFE955}" sibTransId="{7256C8C4-19D7-4133-88EA-AF3CC7F36CC3}"/>
    <dgm:cxn modelId="{24922BA7-410D-4F9F-A19C-FA808275473B}" srcId="{8C3A3A7B-5990-4B9C-A8E5-F03EFDA48F9D}" destId="{CE4D9916-4DF0-4768-98A4-4F4B5FA33BF2}" srcOrd="0" destOrd="0" parTransId="{5B38FBAA-D083-4A7D-A4F7-34DDC6DED14D}" sibTransId="{23C5AEEE-21FD-40F3-891D-BEC305FD4686}"/>
    <dgm:cxn modelId="{B13F03B9-2E03-EF44-BD71-0FAD8B11E131}" type="presOf" srcId="{7DACE10E-23B7-4D12-8187-EFD042597214}" destId="{23E780A8-59D8-0347-B3C5-48EAE737979D}" srcOrd="0" destOrd="1" presId="urn:microsoft.com/office/officeart/2005/8/layout/vList2"/>
    <dgm:cxn modelId="{18FDEBCA-C254-654E-A900-45BB47114A9B}" type="presOf" srcId="{9A3A88ED-97AE-467B-946E-6D2510B0A005}" destId="{F034A92B-AA47-1E4D-8658-F5BDB922973C}" srcOrd="0" destOrd="0" presId="urn:microsoft.com/office/officeart/2005/8/layout/vList2"/>
    <dgm:cxn modelId="{6088D9CC-AB16-2B46-BD9C-B917CCF8BEF3}" type="presOf" srcId="{0D946C91-E050-48CE-BC85-FCEF1CC75CAC}" destId="{23E780A8-59D8-0347-B3C5-48EAE737979D}" srcOrd="0" destOrd="2" presId="urn:microsoft.com/office/officeart/2005/8/layout/vList2"/>
    <dgm:cxn modelId="{99E9BBD0-AE7A-47D8-81EC-EA8AACEDE97F}" srcId="{265B8815-C79B-4E62-9696-A49F52BA2A99}" destId="{8C3A3A7B-5990-4B9C-A8E5-F03EFDA48F9D}" srcOrd="1" destOrd="0" parTransId="{1D801096-AA22-4665-A83B-26AA110E6AE9}" sibTransId="{01F5ADAD-A4A8-4122-BC44-D6CED56B2AB1}"/>
    <dgm:cxn modelId="{3A0405EB-28EF-4521-B1D7-3DFB4F4367FD}" srcId="{F2BAEDF7-9913-4996-9136-8FACC3CAC98D}" destId="{0D946C91-E050-48CE-BC85-FCEF1CC75CAC}" srcOrd="2" destOrd="0" parTransId="{6E9D2E90-2DAF-4ACB-8892-9F642A9FDD76}" sibTransId="{AB6714AC-453E-4DB6-AC48-6B2DEEF6A3DF}"/>
    <dgm:cxn modelId="{CC3C2688-D43C-FB44-8B4C-A6D6F6F35DE9}" type="presParOf" srcId="{132CAD5A-FF76-1D42-95A9-106ABE9F67E0}" destId="{BE959A80-1BC3-0046-9343-50D48192A1FA}" srcOrd="0" destOrd="0" presId="urn:microsoft.com/office/officeart/2005/8/layout/vList2"/>
    <dgm:cxn modelId="{CD629C29-C2D6-1447-B36E-E2C4B89338E2}" type="presParOf" srcId="{132CAD5A-FF76-1D42-95A9-106ABE9F67E0}" destId="{23E780A8-59D8-0347-B3C5-48EAE737979D}" srcOrd="1" destOrd="0" presId="urn:microsoft.com/office/officeart/2005/8/layout/vList2"/>
    <dgm:cxn modelId="{68E23F09-27E2-DF4E-885E-E094FDBBC3D7}" type="presParOf" srcId="{132CAD5A-FF76-1D42-95A9-106ABE9F67E0}" destId="{FC6EAE3A-137C-E043-A642-6D6802EB14EC}" srcOrd="2" destOrd="0" presId="urn:microsoft.com/office/officeart/2005/8/layout/vList2"/>
    <dgm:cxn modelId="{08CAA111-C5A1-AC44-9E50-A5EDBC41285A}" type="presParOf" srcId="{132CAD5A-FF76-1D42-95A9-106ABE9F67E0}" destId="{28090088-95BA-6042-A1AC-3BE226AEB642}" srcOrd="3" destOrd="0" presId="urn:microsoft.com/office/officeart/2005/8/layout/vList2"/>
    <dgm:cxn modelId="{593AF973-8664-F54E-A69E-D195FB828E56}" type="presParOf" srcId="{132CAD5A-FF76-1D42-95A9-106ABE9F67E0}" destId="{F034A92B-AA47-1E4D-8658-F5BDB922973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798F54-520B-4610-A536-AAD03F5768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2B15D00-4957-44A5-909E-3D2A029FE0DB}">
      <dgm:prSet/>
      <dgm:spPr/>
      <dgm:t>
        <a:bodyPr/>
        <a:lstStyle/>
        <a:p>
          <a:r>
            <a:rPr lang="en-US" dirty="0"/>
            <a:t>Moral philosophers attempt to refine or argue for/against certain ethical perspectives</a:t>
          </a:r>
        </a:p>
      </dgm:t>
    </dgm:pt>
    <dgm:pt modelId="{FB6C6E2C-02EA-4F54-85B1-F99968CD61C8}" type="parTrans" cxnId="{7DC943CB-6392-4157-B844-98FB83B42486}">
      <dgm:prSet/>
      <dgm:spPr/>
      <dgm:t>
        <a:bodyPr/>
        <a:lstStyle/>
        <a:p>
          <a:endParaRPr lang="en-US"/>
        </a:p>
      </dgm:t>
    </dgm:pt>
    <dgm:pt modelId="{12623837-6E2C-4BF7-894C-2B6E0BA2B788}" type="sibTrans" cxnId="{7DC943CB-6392-4157-B844-98FB83B42486}">
      <dgm:prSet/>
      <dgm:spPr/>
      <dgm:t>
        <a:bodyPr/>
        <a:lstStyle/>
        <a:p>
          <a:endParaRPr lang="en-US"/>
        </a:p>
      </dgm:t>
    </dgm:pt>
    <dgm:pt modelId="{314EA38C-76DE-4181-BD6C-692C745BB397}">
      <dgm:prSet/>
      <dgm:spPr/>
      <dgm:t>
        <a:bodyPr/>
        <a:lstStyle/>
        <a:p>
          <a:r>
            <a:rPr lang="en-US" dirty="0"/>
            <a:t>There are *many* variants of the three perspectives, as well as perspectives we won’t cover</a:t>
          </a:r>
        </a:p>
      </dgm:t>
    </dgm:pt>
    <dgm:pt modelId="{BEAE4D14-1781-4C83-89E9-F8B0229D1AA3}" type="parTrans" cxnId="{C4073895-504E-4D0F-B7A4-E8559F9575AD}">
      <dgm:prSet/>
      <dgm:spPr/>
      <dgm:t>
        <a:bodyPr/>
        <a:lstStyle/>
        <a:p>
          <a:endParaRPr lang="en-US"/>
        </a:p>
      </dgm:t>
    </dgm:pt>
    <dgm:pt modelId="{41A3D7E6-0A38-4C49-B35B-6834C1F83206}" type="sibTrans" cxnId="{C4073895-504E-4D0F-B7A4-E8559F9575AD}">
      <dgm:prSet/>
      <dgm:spPr/>
      <dgm:t>
        <a:bodyPr/>
        <a:lstStyle/>
        <a:p>
          <a:endParaRPr lang="en-US"/>
        </a:p>
      </dgm:t>
    </dgm:pt>
    <dgm:pt modelId="{55E006DA-0192-4B06-B628-233E0EBB71BE}">
      <dgm:prSet/>
      <dgm:spPr/>
      <dgm:t>
        <a:bodyPr/>
        <a:lstStyle/>
        <a:p>
          <a:r>
            <a:rPr lang="en-US"/>
            <a:t>Our purposes are simpler:</a:t>
          </a:r>
        </a:p>
      </dgm:t>
    </dgm:pt>
    <dgm:pt modelId="{97BD786F-BC82-4EE7-A949-137BF4E2B3CB}" type="parTrans" cxnId="{C6C747C9-7C44-4EC4-BB9B-54C596B7EC09}">
      <dgm:prSet/>
      <dgm:spPr/>
      <dgm:t>
        <a:bodyPr/>
        <a:lstStyle/>
        <a:p>
          <a:endParaRPr lang="en-US"/>
        </a:p>
      </dgm:t>
    </dgm:pt>
    <dgm:pt modelId="{D5E9890F-7BA4-484F-9674-65344724F0BA}" type="sibTrans" cxnId="{C6C747C9-7C44-4EC4-BB9B-54C596B7EC09}">
      <dgm:prSet/>
      <dgm:spPr/>
      <dgm:t>
        <a:bodyPr/>
        <a:lstStyle/>
        <a:p>
          <a:endParaRPr lang="en-US"/>
        </a:p>
      </dgm:t>
    </dgm:pt>
    <dgm:pt modelId="{33E0306D-D9A0-4926-9A7E-57070EE578E9}">
      <dgm:prSet/>
      <dgm:spPr/>
      <dgm:t>
        <a:bodyPr/>
        <a:lstStyle/>
        <a:p>
          <a:r>
            <a:rPr lang="en-US" dirty="0"/>
            <a:t>To gain habits of thought that allow us to analyze ethics of data/ AI algorithms from different perspectives</a:t>
          </a:r>
        </a:p>
      </dgm:t>
    </dgm:pt>
    <dgm:pt modelId="{56FB5CDB-822D-43D9-8936-A67A69E830B0}" type="parTrans" cxnId="{509634F4-3F9D-402B-8756-8D48E2A64650}">
      <dgm:prSet/>
      <dgm:spPr/>
      <dgm:t>
        <a:bodyPr/>
        <a:lstStyle/>
        <a:p>
          <a:endParaRPr lang="en-US"/>
        </a:p>
      </dgm:t>
    </dgm:pt>
    <dgm:pt modelId="{EC852235-A8C3-4DEB-86C1-01EE0627FCD1}" type="sibTrans" cxnId="{509634F4-3F9D-402B-8756-8D48E2A64650}">
      <dgm:prSet/>
      <dgm:spPr/>
      <dgm:t>
        <a:bodyPr/>
        <a:lstStyle/>
        <a:p>
          <a:endParaRPr lang="en-US"/>
        </a:p>
      </dgm:t>
    </dgm:pt>
    <dgm:pt modelId="{A316283D-DB6F-2145-87DA-EADC04BEC638}" type="pres">
      <dgm:prSet presAssocID="{A2798F54-520B-4610-A536-AAD03F5768CD}" presName="linear" presStyleCnt="0">
        <dgm:presLayoutVars>
          <dgm:animLvl val="lvl"/>
          <dgm:resizeHandles val="exact"/>
        </dgm:presLayoutVars>
      </dgm:prSet>
      <dgm:spPr/>
    </dgm:pt>
    <dgm:pt modelId="{016B7C45-CC95-364E-9421-B9A245F55C88}" type="pres">
      <dgm:prSet presAssocID="{E2B15D00-4957-44A5-909E-3D2A029FE0DB}" presName="parentText" presStyleLbl="node1" presStyleIdx="0" presStyleCnt="2">
        <dgm:presLayoutVars>
          <dgm:chMax val="0"/>
          <dgm:bulletEnabled val="1"/>
        </dgm:presLayoutVars>
      </dgm:prSet>
      <dgm:spPr/>
    </dgm:pt>
    <dgm:pt modelId="{B5760003-B079-8541-B031-20DE00AB2882}" type="pres">
      <dgm:prSet presAssocID="{E2B15D00-4957-44A5-909E-3D2A029FE0DB}" presName="childText" presStyleLbl="revTx" presStyleIdx="0" presStyleCnt="2">
        <dgm:presLayoutVars>
          <dgm:bulletEnabled val="1"/>
        </dgm:presLayoutVars>
      </dgm:prSet>
      <dgm:spPr/>
    </dgm:pt>
    <dgm:pt modelId="{AF50760C-D6AF-7B43-A046-0726B83D85CC}" type="pres">
      <dgm:prSet presAssocID="{55E006DA-0192-4B06-B628-233E0EBB71BE}" presName="parentText" presStyleLbl="node1" presStyleIdx="1" presStyleCnt="2">
        <dgm:presLayoutVars>
          <dgm:chMax val="0"/>
          <dgm:bulletEnabled val="1"/>
        </dgm:presLayoutVars>
      </dgm:prSet>
      <dgm:spPr/>
    </dgm:pt>
    <dgm:pt modelId="{CE8DF210-52A3-3B46-B575-52A9C1D8F3AD}" type="pres">
      <dgm:prSet presAssocID="{55E006DA-0192-4B06-B628-233E0EBB71BE}" presName="childText" presStyleLbl="revTx" presStyleIdx="1" presStyleCnt="2">
        <dgm:presLayoutVars>
          <dgm:bulletEnabled val="1"/>
        </dgm:presLayoutVars>
      </dgm:prSet>
      <dgm:spPr/>
    </dgm:pt>
  </dgm:ptLst>
  <dgm:cxnLst>
    <dgm:cxn modelId="{1D29107F-C5A3-084E-AE36-3ED78E405EA7}" type="presOf" srcId="{E2B15D00-4957-44A5-909E-3D2A029FE0DB}" destId="{016B7C45-CC95-364E-9421-B9A245F55C88}" srcOrd="0" destOrd="0" presId="urn:microsoft.com/office/officeart/2005/8/layout/vList2"/>
    <dgm:cxn modelId="{82E2C883-5CDE-924A-AF6C-A7CFF8CCC95B}" type="presOf" srcId="{55E006DA-0192-4B06-B628-233E0EBB71BE}" destId="{AF50760C-D6AF-7B43-A046-0726B83D85CC}" srcOrd="0" destOrd="0" presId="urn:microsoft.com/office/officeart/2005/8/layout/vList2"/>
    <dgm:cxn modelId="{A1C76F90-3FB3-914F-937C-1B9F093152EF}" type="presOf" srcId="{314EA38C-76DE-4181-BD6C-692C745BB397}" destId="{B5760003-B079-8541-B031-20DE00AB2882}" srcOrd="0" destOrd="0" presId="urn:microsoft.com/office/officeart/2005/8/layout/vList2"/>
    <dgm:cxn modelId="{C4073895-504E-4D0F-B7A4-E8559F9575AD}" srcId="{E2B15D00-4957-44A5-909E-3D2A029FE0DB}" destId="{314EA38C-76DE-4181-BD6C-692C745BB397}" srcOrd="0" destOrd="0" parTransId="{BEAE4D14-1781-4C83-89E9-F8B0229D1AA3}" sibTransId="{41A3D7E6-0A38-4C49-B35B-6834C1F83206}"/>
    <dgm:cxn modelId="{B211D4C5-7C56-C740-9B65-3B124C4984FA}" type="presOf" srcId="{A2798F54-520B-4610-A536-AAD03F5768CD}" destId="{A316283D-DB6F-2145-87DA-EADC04BEC638}" srcOrd="0" destOrd="0" presId="urn:microsoft.com/office/officeart/2005/8/layout/vList2"/>
    <dgm:cxn modelId="{C6C747C9-7C44-4EC4-BB9B-54C596B7EC09}" srcId="{A2798F54-520B-4610-A536-AAD03F5768CD}" destId="{55E006DA-0192-4B06-B628-233E0EBB71BE}" srcOrd="1" destOrd="0" parTransId="{97BD786F-BC82-4EE7-A949-137BF4E2B3CB}" sibTransId="{D5E9890F-7BA4-484F-9674-65344724F0BA}"/>
    <dgm:cxn modelId="{7DC943CB-6392-4157-B844-98FB83B42486}" srcId="{A2798F54-520B-4610-A536-AAD03F5768CD}" destId="{E2B15D00-4957-44A5-909E-3D2A029FE0DB}" srcOrd="0" destOrd="0" parTransId="{FB6C6E2C-02EA-4F54-85B1-F99968CD61C8}" sibTransId="{12623837-6E2C-4BF7-894C-2B6E0BA2B788}"/>
    <dgm:cxn modelId="{06A323CF-4DE4-CA4F-97A8-5C4F1A3097D0}" type="presOf" srcId="{33E0306D-D9A0-4926-9A7E-57070EE578E9}" destId="{CE8DF210-52A3-3B46-B575-52A9C1D8F3AD}" srcOrd="0" destOrd="0" presId="urn:microsoft.com/office/officeart/2005/8/layout/vList2"/>
    <dgm:cxn modelId="{509634F4-3F9D-402B-8756-8D48E2A64650}" srcId="{55E006DA-0192-4B06-B628-233E0EBB71BE}" destId="{33E0306D-D9A0-4926-9A7E-57070EE578E9}" srcOrd="0" destOrd="0" parTransId="{56FB5CDB-822D-43D9-8936-A67A69E830B0}" sibTransId="{EC852235-A8C3-4DEB-86C1-01EE0627FCD1}"/>
    <dgm:cxn modelId="{820C99B2-598E-F34B-83C2-74AE99D88874}" type="presParOf" srcId="{A316283D-DB6F-2145-87DA-EADC04BEC638}" destId="{016B7C45-CC95-364E-9421-B9A245F55C88}" srcOrd="0" destOrd="0" presId="urn:microsoft.com/office/officeart/2005/8/layout/vList2"/>
    <dgm:cxn modelId="{C57EE23C-21C6-314E-A1CB-A513C26F4AD5}" type="presParOf" srcId="{A316283D-DB6F-2145-87DA-EADC04BEC638}" destId="{B5760003-B079-8541-B031-20DE00AB2882}" srcOrd="1" destOrd="0" presId="urn:microsoft.com/office/officeart/2005/8/layout/vList2"/>
    <dgm:cxn modelId="{71BA636B-69E8-644B-AB69-30035D97E8A2}" type="presParOf" srcId="{A316283D-DB6F-2145-87DA-EADC04BEC638}" destId="{AF50760C-D6AF-7B43-A046-0726B83D85CC}" srcOrd="2" destOrd="0" presId="urn:microsoft.com/office/officeart/2005/8/layout/vList2"/>
    <dgm:cxn modelId="{63CE6A59-26CF-DD4C-B5FA-5D70AA003B38}" type="presParOf" srcId="{A316283D-DB6F-2145-87DA-EADC04BEC638}" destId="{CE8DF210-52A3-3B46-B575-52A9C1D8F3A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7CE21-3E5A-3648-B223-C3908C67C956}">
      <dsp:nvSpPr>
        <dsp:cNvPr id="0" name=""/>
        <dsp:cNvSpPr/>
      </dsp:nvSpPr>
      <dsp:spPr>
        <a:xfrm>
          <a:off x="0" y="647475"/>
          <a:ext cx="5296159" cy="1291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1041" tIns="853948" rIns="41104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Actual consequences</a:t>
          </a:r>
        </a:p>
      </dsp:txBody>
      <dsp:txXfrm>
        <a:off x="0" y="647475"/>
        <a:ext cx="5296159" cy="1291500"/>
      </dsp:txXfrm>
    </dsp:sp>
    <dsp:sp modelId="{C90C67BE-2EA6-974F-B925-3F6797D5F0F9}">
      <dsp:nvSpPr>
        <dsp:cNvPr id="0" name=""/>
        <dsp:cNvSpPr/>
      </dsp:nvSpPr>
      <dsp:spPr>
        <a:xfrm>
          <a:off x="264808" y="42314"/>
          <a:ext cx="3707312" cy="1210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128" tIns="0" rIns="140128" bIns="0" numCol="1" spcCol="1270" anchor="ctr" anchorCtr="0">
          <a:noAutofit/>
        </a:bodyPr>
        <a:lstStyle/>
        <a:p>
          <a:pPr marL="0" lvl="0" indent="0" algn="l" defTabSz="1422400">
            <a:lnSpc>
              <a:spcPct val="90000"/>
            </a:lnSpc>
            <a:spcBef>
              <a:spcPct val="0"/>
            </a:spcBef>
            <a:spcAft>
              <a:spcPct val="35000"/>
            </a:spcAft>
            <a:buNone/>
          </a:pPr>
          <a:r>
            <a:rPr lang="en-US" sz="3200" kern="1200" dirty="0"/>
            <a:t>Actual Consequentialism</a:t>
          </a:r>
        </a:p>
      </dsp:txBody>
      <dsp:txXfrm>
        <a:off x="323891" y="101397"/>
        <a:ext cx="3589146" cy="1092154"/>
      </dsp:txXfrm>
    </dsp:sp>
    <dsp:sp modelId="{D676D7A2-3672-7F42-BA6E-AB4ADB12649A}">
      <dsp:nvSpPr>
        <dsp:cNvPr id="0" name=""/>
        <dsp:cNvSpPr/>
      </dsp:nvSpPr>
      <dsp:spPr>
        <a:xfrm>
          <a:off x="0" y="2765535"/>
          <a:ext cx="5296159" cy="374535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1041" tIns="853948" rIns="411041"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Foreseen consequences</a:t>
          </a:r>
        </a:p>
        <a:p>
          <a:pPr marL="457200" lvl="2" indent="-228600" algn="l" defTabSz="889000">
            <a:lnSpc>
              <a:spcPct val="90000"/>
            </a:lnSpc>
            <a:spcBef>
              <a:spcPct val="0"/>
            </a:spcBef>
            <a:spcAft>
              <a:spcPct val="15000"/>
            </a:spcAft>
            <a:buChar char="•"/>
          </a:pPr>
          <a:r>
            <a:rPr lang="en-US" sz="2000" kern="1200" dirty="0"/>
            <a:t>Things you actually knew would happen</a:t>
          </a:r>
        </a:p>
        <a:p>
          <a:pPr marL="228600" lvl="1" indent="-228600" algn="l" defTabSz="889000">
            <a:lnSpc>
              <a:spcPct val="90000"/>
            </a:lnSpc>
            <a:spcBef>
              <a:spcPct val="0"/>
            </a:spcBef>
            <a:spcAft>
              <a:spcPct val="15000"/>
            </a:spcAft>
            <a:buChar char="•"/>
          </a:pPr>
          <a:r>
            <a:rPr lang="en-US" sz="2000" kern="1200" dirty="0"/>
            <a:t>Foreseeable consequences</a:t>
          </a:r>
        </a:p>
        <a:p>
          <a:pPr marL="457200" lvl="2" indent="-228600" algn="l" defTabSz="889000">
            <a:lnSpc>
              <a:spcPct val="90000"/>
            </a:lnSpc>
            <a:spcBef>
              <a:spcPct val="0"/>
            </a:spcBef>
            <a:spcAft>
              <a:spcPct val="15000"/>
            </a:spcAft>
            <a:buChar char="•"/>
          </a:pPr>
          <a:r>
            <a:rPr lang="en-US" sz="2000" kern="1200"/>
            <a:t>Things you could have known would happen (if you were paying attention etc)</a:t>
          </a:r>
        </a:p>
        <a:p>
          <a:pPr marL="228600" lvl="1" indent="-228600" algn="l" defTabSz="889000">
            <a:lnSpc>
              <a:spcPct val="90000"/>
            </a:lnSpc>
            <a:spcBef>
              <a:spcPct val="0"/>
            </a:spcBef>
            <a:spcAft>
              <a:spcPct val="15000"/>
            </a:spcAft>
            <a:buChar char="•"/>
          </a:pPr>
          <a:r>
            <a:rPr lang="en-US" sz="2000" kern="1200"/>
            <a:t>Intended consequences</a:t>
          </a:r>
        </a:p>
        <a:p>
          <a:pPr marL="457200" lvl="2" indent="-228600" algn="l" defTabSz="889000">
            <a:lnSpc>
              <a:spcPct val="90000"/>
            </a:lnSpc>
            <a:spcBef>
              <a:spcPct val="0"/>
            </a:spcBef>
            <a:spcAft>
              <a:spcPct val="15000"/>
            </a:spcAft>
            <a:buChar char="•"/>
          </a:pPr>
          <a:r>
            <a:rPr lang="en-US" sz="2000" kern="1200" dirty="0"/>
            <a:t>Things you intended to happen</a:t>
          </a:r>
        </a:p>
      </dsp:txBody>
      <dsp:txXfrm>
        <a:off x="0" y="2765535"/>
        <a:ext cx="5296159" cy="3745350"/>
      </dsp:txXfrm>
    </dsp:sp>
    <dsp:sp modelId="{FAA25731-C71C-1146-A01F-F96C56BB9D7C}">
      <dsp:nvSpPr>
        <dsp:cNvPr id="0" name=""/>
        <dsp:cNvSpPr/>
      </dsp:nvSpPr>
      <dsp:spPr>
        <a:xfrm>
          <a:off x="264808" y="2160375"/>
          <a:ext cx="3707312" cy="1210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128" tIns="0" rIns="140128" bIns="0" numCol="1" spcCol="1270" anchor="ctr" anchorCtr="0">
          <a:noAutofit/>
        </a:bodyPr>
        <a:lstStyle/>
        <a:p>
          <a:pPr marL="0" lvl="0" indent="0" algn="l" defTabSz="1244600">
            <a:lnSpc>
              <a:spcPct val="90000"/>
            </a:lnSpc>
            <a:spcBef>
              <a:spcPct val="0"/>
            </a:spcBef>
            <a:spcAft>
              <a:spcPct val="35000"/>
            </a:spcAft>
            <a:buNone/>
          </a:pPr>
          <a:r>
            <a:rPr lang="en-US" sz="2800" kern="1200" dirty="0"/>
            <a:t>Relaxations of Actual Consequentialism:</a:t>
          </a:r>
        </a:p>
      </dsp:txBody>
      <dsp:txXfrm>
        <a:off x="323891" y="2219458"/>
        <a:ext cx="3589146" cy="10921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1D831-AA40-364C-9BA0-05392D126F0E}">
      <dsp:nvSpPr>
        <dsp:cNvPr id="0" name=""/>
        <dsp:cNvSpPr/>
      </dsp:nvSpPr>
      <dsp:spPr>
        <a:xfrm rot="5400000">
          <a:off x="2724468" y="-635882"/>
          <a:ext cx="1650206" cy="3340773"/>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Are moral harms offset by moral benefits?</a:t>
          </a:r>
        </a:p>
        <a:p>
          <a:pPr marL="171450" lvl="1" indent="-171450" algn="l" defTabSz="844550">
            <a:lnSpc>
              <a:spcPct val="90000"/>
            </a:lnSpc>
            <a:spcBef>
              <a:spcPct val="0"/>
            </a:spcBef>
            <a:spcAft>
              <a:spcPct val="15000"/>
            </a:spcAft>
            <a:buChar char="•"/>
          </a:pPr>
          <a:r>
            <a:rPr lang="en-US" sz="1900" kern="1200"/>
            <a:t>Is moral benefit maximized by this use of data? </a:t>
          </a:r>
        </a:p>
      </dsp:txBody>
      <dsp:txXfrm rot="-5400000">
        <a:off x="1879185" y="289957"/>
        <a:ext cx="3260217" cy="1489094"/>
      </dsp:txXfrm>
    </dsp:sp>
    <dsp:sp modelId="{EFE670F2-9E77-734D-A5A0-0C63795425A6}">
      <dsp:nvSpPr>
        <dsp:cNvPr id="0" name=""/>
        <dsp:cNvSpPr/>
      </dsp:nvSpPr>
      <dsp:spPr>
        <a:xfrm>
          <a:off x="0" y="3125"/>
          <a:ext cx="1879185" cy="206275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Does the use of data/ai result in good </a:t>
          </a:r>
          <a:r>
            <a:rPr lang="en-US" sz="2000" b="1" kern="1200" dirty="0"/>
            <a:t>consequences</a:t>
          </a:r>
          <a:r>
            <a:rPr lang="en-US" sz="2000" kern="1200" dirty="0"/>
            <a:t>, morally speaking?</a:t>
          </a:r>
        </a:p>
      </dsp:txBody>
      <dsp:txXfrm>
        <a:off x="91734" y="94859"/>
        <a:ext cx="1695717" cy="1879289"/>
      </dsp:txXfrm>
    </dsp:sp>
    <dsp:sp modelId="{4F3FB201-893B-2943-8A7A-EB6669D3C5F3}">
      <dsp:nvSpPr>
        <dsp:cNvPr id="0" name=""/>
        <dsp:cNvSpPr/>
      </dsp:nvSpPr>
      <dsp:spPr>
        <a:xfrm rot="5400000">
          <a:off x="2724468" y="1530013"/>
          <a:ext cx="1650206" cy="3340773"/>
        </a:xfrm>
        <a:prstGeom prst="round2Same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Does it cause direct harm to another person?</a:t>
          </a:r>
        </a:p>
        <a:p>
          <a:pPr marL="171450" lvl="1" indent="-171450" algn="l" defTabSz="844550">
            <a:lnSpc>
              <a:spcPct val="90000"/>
            </a:lnSpc>
            <a:spcBef>
              <a:spcPct val="0"/>
            </a:spcBef>
            <a:spcAft>
              <a:spcPct val="15000"/>
            </a:spcAft>
            <a:buChar char="•"/>
          </a:pPr>
          <a:r>
            <a:rPr lang="en-US" sz="1900" kern="1200"/>
            <a:t>Does it use one person as a means for another person’s ends?</a:t>
          </a:r>
        </a:p>
      </dsp:txBody>
      <dsp:txXfrm rot="-5400000">
        <a:off x="1879185" y="2455852"/>
        <a:ext cx="3260217" cy="1489094"/>
      </dsp:txXfrm>
    </dsp:sp>
    <dsp:sp modelId="{9BD9661B-05AA-8A4C-9BF3-CCB121136F31}">
      <dsp:nvSpPr>
        <dsp:cNvPr id="0" name=""/>
        <dsp:cNvSpPr/>
      </dsp:nvSpPr>
      <dsp:spPr>
        <a:xfrm>
          <a:off x="0" y="2169021"/>
          <a:ext cx="1879185" cy="206275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Is the use of data/ai consistent with </a:t>
          </a:r>
          <a:r>
            <a:rPr lang="en-US" sz="2000" b="1" kern="1200" dirty="0"/>
            <a:t>moral duties</a:t>
          </a:r>
          <a:r>
            <a:rPr lang="en-US" sz="2000" kern="1200" dirty="0"/>
            <a:t>?</a:t>
          </a:r>
        </a:p>
      </dsp:txBody>
      <dsp:txXfrm>
        <a:off x="91734" y="2260755"/>
        <a:ext cx="1695717" cy="1879289"/>
      </dsp:txXfrm>
    </dsp:sp>
    <dsp:sp modelId="{C9CD7DDA-B7E8-FB4C-93F7-9EA2B2C94030}">
      <dsp:nvSpPr>
        <dsp:cNvPr id="0" name=""/>
        <dsp:cNvSpPr/>
      </dsp:nvSpPr>
      <dsp:spPr>
        <a:xfrm rot="5400000">
          <a:off x="2724468" y="3695908"/>
          <a:ext cx="1650206" cy="3340773"/>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n-US" sz="1900" kern="1200"/>
            <a:t>Is the intention behind the use of data to help people? To create something of value? </a:t>
          </a:r>
        </a:p>
        <a:p>
          <a:pPr marL="171450" lvl="1" indent="-171450" algn="l" defTabSz="844550">
            <a:lnSpc>
              <a:spcPct val="90000"/>
            </a:lnSpc>
            <a:spcBef>
              <a:spcPct val="0"/>
            </a:spcBef>
            <a:spcAft>
              <a:spcPct val="15000"/>
            </a:spcAft>
            <a:buChar char="•"/>
          </a:pPr>
          <a:r>
            <a:rPr lang="en-US" sz="1900" kern="1200"/>
            <a:t>Is it motivated by the desire to capture value?</a:t>
          </a:r>
        </a:p>
      </dsp:txBody>
      <dsp:txXfrm rot="-5400000">
        <a:off x="1879185" y="4621747"/>
        <a:ext cx="3260217" cy="1489094"/>
      </dsp:txXfrm>
    </dsp:sp>
    <dsp:sp modelId="{7201D09E-4936-EC4A-B78A-626BEEFECD20}">
      <dsp:nvSpPr>
        <dsp:cNvPr id="0" name=""/>
        <dsp:cNvSpPr/>
      </dsp:nvSpPr>
      <dsp:spPr>
        <a:xfrm>
          <a:off x="0" y="4334916"/>
          <a:ext cx="1879185" cy="206275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Is the use of data/ai motivated by </a:t>
          </a:r>
          <a:r>
            <a:rPr lang="en-US" sz="2000" b="1" kern="1200" dirty="0"/>
            <a:t>virtue</a:t>
          </a:r>
          <a:r>
            <a:rPr lang="en-US" sz="2000" kern="1200" dirty="0"/>
            <a:t>?</a:t>
          </a:r>
        </a:p>
      </dsp:txBody>
      <dsp:txXfrm>
        <a:off x="91734" y="4426650"/>
        <a:ext cx="1695717" cy="18792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DEF7A9-3D2D-CA49-9690-C2DD6461C509}">
      <dsp:nvSpPr>
        <dsp:cNvPr id="0" name=""/>
        <dsp:cNvSpPr/>
      </dsp:nvSpPr>
      <dsp:spPr>
        <a:xfrm>
          <a:off x="0" y="3140241"/>
          <a:ext cx="5715000" cy="206033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All theories rely on something hard to define</a:t>
          </a:r>
        </a:p>
      </dsp:txBody>
      <dsp:txXfrm>
        <a:off x="0" y="3140241"/>
        <a:ext cx="5715000" cy="1112582"/>
      </dsp:txXfrm>
    </dsp:sp>
    <dsp:sp modelId="{35FD16E8-9181-0949-9C79-901BCFEA3E41}">
      <dsp:nvSpPr>
        <dsp:cNvPr id="0" name=""/>
        <dsp:cNvSpPr/>
      </dsp:nvSpPr>
      <dsp:spPr>
        <a:xfrm>
          <a:off x="2790" y="4211617"/>
          <a:ext cx="1903139" cy="94775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How do we measure the value of consequences?</a:t>
          </a:r>
        </a:p>
      </dsp:txBody>
      <dsp:txXfrm>
        <a:off x="2790" y="4211617"/>
        <a:ext cx="1903139" cy="947755"/>
      </dsp:txXfrm>
    </dsp:sp>
    <dsp:sp modelId="{37F0E9B8-3D9E-1043-B49D-0295407266AC}">
      <dsp:nvSpPr>
        <dsp:cNvPr id="0" name=""/>
        <dsp:cNvSpPr/>
      </dsp:nvSpPr>
      <dsp:spPr>
        <a:xfrm>
          <a:off x="1905930" y="4211617"/>
          <a:ext cx="1903139" cy="947755"/>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Which rules are good rules?</a:t>
          </a:r>
        </a:p>
      </dsp:txBody>
      <dsp:txXfrm>
        <a:off x="1905930" y="4211617"/>
        <a:ext cx="1903139" cy="947755"/>
      </dsp:txXfrm>
    </dsp:sp>
    <dsp:sp modelId="{EB2A7503-C9D5-5841-A6BC-2C64D0863A37}">
      <dsp:nvSpPr>
        <dsp:cNvPr id="0" name=""/>
        <dsp:cNvSpPr/>
      </dsp:nvSpPr>
      <dsp:spPr>
        <a:xfrm>
          <a:off x="3809069" y="4211617"/>
          <a:ext cx="1903139" cy="947755"/>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What are relevant virtues?</a:t>
          </a:r>
        </a:p>
      </dsp:txBody>
      <dsp:txXfrm>
        <a:off x="3809069" y="4211617"/>
        <a:ext cx="1903139" cy="947755"/>
      </dsp:txXfrm>
    </dsp:sp>
    <dsp:sp modelId="{9CD98DAD-769E-C642-89E7-0085FA4A454B}">
      <dsp:nvSpPr>
        <dsp:cNvPr id="0" name=""/>
        <dsp:cNvSpPr/>
      </dsp:nvSpPr>
      <dsp:spPr>
        <a:xfrm rot="10800000">
          <a:off x="0" y="2346"/>
          <a:ext cx="5715000" cy="3168800"/>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a:t>Consequentialism, deontology, and virtue ethics are general perspectives on how to approach the question of what is good </a:t>
          </a:r>
        </a:p>
      </dsp:txBody>
      <dsp:txXfrm rot="-10800000">
        <a:off x="0" y="2346"/>
        <a:ext cx="5715000" cy="1112248"/>
      </dsp:txXfrm>
    </dsp:sp>
    <dsp:sp modelId="{3CD9C01C-7236-D541-8C79-AC39541159BF}">
      <dsp:nvSpPr>
        <dsp:cNvPr id="0" name=""/>
        <dsp:cNvSpPr/>
      </dsp:nvSpPr>
      <dsp:spPr>
        <a:xfrm>
          <a:off x="0" y="1114595"/>
          <a:ext cx="5715000" cy="947471"/>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They cannot serve as complete definitions of what is good</a:t>
          </a:r>
        </a:p>
      </dsp:txBody>
      <dsp:txXfrm>
        <a:off x="0" y="1114595"/>
        <a:ext cx="5715000" cy="9474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21759A-7BA1-4E4E-A49B-C2767715BDB3}">
      <dsp:nvSpPr>
        <dsp:cNvPr id="0" name=""/>
        <dsp:cNvSpPr/>
      </dsp:nvSpPr>
      <dsp:spPr>
        <a:xfrm>
          <a:off x="0" y="40583"/>
          <a:ext cx="5219958" cy="10725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What are your values?</a:t>
          </a:r>
        </a:p>
      </dsp:txBody>
      <dsp:txXfrm>
        <a:off x="52359" y="92942"/>
        <a:ext cx="5115240" cy="967861"/>
      </dsp:txXfrm>
    </dsp:sp>
    <dsp:sp modelId="{0C0B268C-AFEA-E945-B85F-4C0C05467120}">
      <dsp:nvSpPr>
        <dsp:cNvPr id="0" name=""/>
        <dsp:cNvSpPr/>
      </dsp:nvSpPr>
      <dsp:spPr>
        <a:xfrm>
          <a:off x="0" y="1113162"/>
          <a:ext cx="5219958" cy="2067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Which values guide your own actions?</a:t>
          </a:r>
        </a:p>
        <a:p>
          <a:pPr marL="228600" lvl="1" indent="-228600" algn="l" defTabSz="933450">
            <a:lnSpc>
              <a:spcPct val="90000"/>
            </a:lnSpc>
            <a:spcBef>
              <a:spcPct val="0"/>
            </a:spcBef>
            <a:spcAft>
              <a:spcPct val="20000"/>
            </a:spcAft>
            <a:buChar char="•"/>
          </a:pPr>
          <a:r>
            <a:rPr lang="en-US" sz="2100" kern="1200"/>
            <a:t>How can you tell if you are doing a morally good or morally permissible thing?</a:t>
          </a:r>
        </a:p>
        <a:p>
          <a:pPr marL="228600" lvl="1" indent="-228600" algn="l" defTabSz="933450">
            <a:lnSpc>
              <a:spcPct val="90000"/>
            </a:lnSpc>
            <a:spcBef>
              <a:spcPct val="0"/>
            </a:spcBef>
            <a:spcAft>
              <a:spcPct val="20000"/>
            </a:spcAft>
            <a:buChar char="•"/>
          </a:pPr>
          <a:r>
            <a:rPr lang="en-US" sz="2100" kern="1200"/>
            <a:t>How do you define “the good?”</a:t>
          </a:r>
        </a:p>
        <a:p>
          <a:pPr marL="457200" lvl="2" indent="-228600" algn="l" defTabSz="933450">
            <a:lnSpc>
              <a:spcPct val="90000"/>
            </a:lnSpc>
            <a:spcBef>
              <a:spcPct val="0"/>
            </a:spcBef>
            <a:spcAft>
              <a:spcPct val="20000"/>
            </a:spcAft>
            <a:buChar char="•"/>
          </a:pPr>
          <a:r>
            <a:rPr lang="en-US" sz="2100" kern="1200" dirty="0"/>
            <a:t>Can be in terms of consequences or moral duties/rules</a:t>
          </a:r>
        </a:p>
      </dsp:txBody>
      <dsp:txXfrm>
        <a:off x="0" y="1113162"/>
        <a:ext cx="5219958" cy="2067929"/>
      </dsp:txXfrm>
    </dsp:sp>
    <dsp:sp modelId="{156DE837-4DE3-F540-8FA7-695A8135509E}">
      <dsp:nvSpPr>
        <dsp:cNvPr id="0" name=""/>
        <dsp:cNvSpPr/>
      </dsp:nvSpPr>
      <dsp:spPr>
        <a:xfrm>
          <a:off x="0" y="3181092"/>
          <a:ext cx="5219958" cy="10725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Phase 1: individual reflection and writing</a:t>
          </a:r>
        </a:p>
      </dsp:txBody>
      <dsp:txXfrm>
        <a:off x="52359" y="3233451"/>
        <a:ext cx="5115240" cy="967861"/>
      </dsp:txXfrm>
    </dsp:sp>
    <dsp:sp modelId="{4FC57867-ADCB-9445-A98E-436495F88B89}">
      <dsp:nvSpPr>
        <dsp:cNvPr id="0" name=""/>
        <dsp:cNvSpPr/>
      </dsp:nvSpPr>
      <dsp:spPr>
        <a:xfrm>
          <a:off x="0" y="4253672"/>
          <a:ext cx="5219958" cy="10339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What are your values?</a:t>
          </a:r>
        </a:p>
        <a:p>
          <a:pPr marL="228600" lvl="1" indent="-228600" algn="l" defTabSz="933450">
            <a:lnSpc>
              <a:spcPct val="90000"/>
            </a:lnSpc>
            <a:spcBef>
              <a:spcPct val="0"/>
            </a:spcBef>
            <a:spcAft>
              <a:spcPct val="20000"/>
            </a:spcAft>
            <a:buChar char="•"/>
          </a:pPr>
          <a:r>
            <a:rPr lang="en-US" sz="2100" kern="1200"/>
            <a:t>Can you rank your values? Are some more important?</a:t>
          </a:r>
        </a:p>
      </dsp:txBody>
      <dsp:txXfrm>
        <a:off x="0" y="4253672"/>
        <a:ext cx="5219958" cy="1033964"/>
      </dsp:txXfrm>
    </dsp:sp>
    <dsp:sp modelId="{846A13DC-9225-B94A-B1F5-F19ABAB3C16B}">
      <dsp:nvSpPr>
        <dsp:cNvPr id="0" name=""/>
        <dsp:cNvSpPr/>
      </dsp:nvSpPr>
      <dsp:spPr>
        <a:xfrm>
          <a:off x="0" y="5287637"/>
          <a:ext cx="5219958" cy="10725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Phase 2: anonymous aggregation</a:t>
          </a:r>
        </a:p>
      </dsp:txBody>
      <dsp:txXfrm>
        <a:off x="52359" y="5339996"/>
        <a:ext cx="5115240" cy="9678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4DC980-78D1-0D4A-BBCD-C5F54E6F2927}">
      <dsp:nvSpPr>
        <dsp:cNvPr id="0" name=""/>
        <dsp:cNvSpPr/>
      </dsp:nvSpPr>
      <dsp:spPr>
        <a:xfrm>
          <a:off x="0" y="265529"/>
          <a:ext cx="5143759" cy="12647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 practice, we will be defining our own moral objectives – those things by which we will judge the ethics of an action</a:t>
          </a:r>
        </a:p>
      </dsp:txBody>
      <dsp:txXfrm>
        <a:off x="61741" y="327270"/>
        <a:ext cx="5020277" cy="1141288"/>
      </dsp:txXfrm>
    </dsp:sp>
    <dsp:sp modelId="{DFB75B2A-24A2-3D4A-9EBD-9F319E5B973E}">
      <dsp:nvSpPr>
        <dsp:cNvPr id="0" name=""/>
        <dsp:cNvSpPr/>
      </dsp:nvSpPr>
      <dsp:spPr>
        <a:xfrm>
          <a:off x="0" y="1596540"/>
          <a:ext cx="5143759" cy="126477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Individual level</a:t>
          </a:r>
        </a:p>
      </dsp:txBody>
      <dsp:txXfrm>
        <a:off x="61741" y="1658281"/>
        <a:ext cx="5020277" cy="1141288"/>
      </dsp:txXfrm>
    </dsp:sp>
    <dsp:sp modelId="{9C008834-B23A-9140-A7BE-6F153CBA2B39}">
      <dsp:nvSpPr>
        <dsp:cNvPr id="0" name=""/>
        <dsp:cNvSpPr/>
      </dsp:nvSpPr>
      <dsp:spPr>
        <a:xfrm>
          <a:off x="0" y="2861310"/>
          <a:ext cx="5143759"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Individual welfare/utility</a:t>
          </a:r>
        </a:p>
        <a:p>
          <a:pPr marL="171450" lvl="1" indent="-171450" algn="l" defTabSz="800100">
            <a:lnSpc>
              <a:spcPct val="90000"/>
            </a:lnSpc>
            <a:spcBef>
              <a:spcPct val="0"/>
            </a:spcBef>
            <a:spcAft>
              <a:spcPct val="20000"/>
            </a:spcAft>
            <a:buChar char="•"/>
          </a:pPr>
          <a:r>
            <a:rPr lang="en-US" sz="1800" kern="1200"/>
            <a:t>Fairness/justice</a:t>
          </a:r>
        </a:p>
        <a:p>
          <a:pPr marL="171450" lvl="1" indent="-171450" algn="l" defTabSz="800100">
            <a:lnSpc>
              <a:spcPct val="90000"/>
            </a:lnSpc>
            <a:spcBef>
              <a:spcPct val="0"/>
            </a:spcBef>
            <a:spcAft>
              <a:spcPct val="20000"/>
            </a:spcAft>
            <a:buChar char="•"/>
          </a:pPr>
          <a:r>
            <a:rPr lang="en-US" sz="1800" kern="1200"/>
            <a:t>Privacy</a:t>
          </a:r>
        </a:p>
        <a:p>
          <a:pPr marL="171450" lvl="1" indent="-171450" algn="l" defTabSz="800100">
            <a:lnSpc>
              <a:spcPct val="90000"/>
            </a:lnSpc>
            <a:spcBef>
              <a:spcPct val="0"/>
            </a:spcBef>
            <a:spcAft>
              <a:spcPct val="20000"/>
            </a:spcAft>
            <a:buChar char="•"/>
          </a:pPr>
          <a:r>
            <a:rPr lang="en-US" sz="1800" kern="1200"/>
            <a:t>Respect for persons, autonomy</a:t>
          </a:r>
        </a:p>
      </dsp:txBody>
      <dsp:txXfrm>
        <a:off x="0" y="2861310"/>
        <a:ext cx="5143759" cy="1237860"/>
      </dsp:txXfrm>
    </dsp:sp>
    <dsp:sp modelId="{FC7898E1-D868-8142-BF7C-C6B839C62BC5}">
      <dsp:nvSpPr>
        <dsp:cNvPr id="0" name=""/>
        <dsp:cNvSpPr/>
      </dsp:nvSpPr>
      <dsp:spPr>
        <a:xfrm>
          <a:off x="0" y="4099170"/>
          <a:ext cx="5143759" cy="12647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Collective level</a:t>
          </a:r>
        </a:p>
      </dsp:txBody>
      <dsp:txXfrm>
        <a:off x="61741" y="4160911"/>
        <a:ext cx="5020277" cy="1141288"/>
      </dsp:txXfrm>
    </dsp:sp>
    <dsp:sp modelId="{4BEB288C-D796-F049-A862-0B1473E5D273}">
      <dsp:nvSpPr>
        <dsp:cNvPr id="0" name=""/>
        <dsp:cNvSpPr/>
      </dsp:nvSpPr>
      <dsp:spPr>
        <a:xfrm>
          <a:off x="0" y="5363940"/>
          <a:ext cx="5143759" cy="618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314"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Aggregate welfare</a:t>
          </a:r>
        </a:p>
        <a:p>
          <a:pPr marL="171450" lvl="1" indent="-171450" algn="l" defTabSz="800100">
            <a:lnSpc>
              <a:spcPct val="90000"/>
            </a:lnSpc>
            <a:spcBef>
              <a:spcPct val="0"/>
            </a:spcBef>
            <a:spcAft>
              <a:spcPct val="20000"/>
            </a:spcAft>
            <a:buChar char="•"/>
          </a:pPr>
          <a:r>
            <a:rPr lang="en-US" sz="1800" kern="1200"/>
            <a:t>Social integration/feeling of community</a:t>
          </a:r>
        </a:p>
      </dsp:txBody>
      <dsp:txXfrm>
        <a:off x="0" y="5363940"/>
        <a:ext cx="5143759" cy="6189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57C76-6CBE-BC49-A73A-301F40F0FB96}">
      <dsp:nvSpPr>
        <dsp:cNvPr id="0" name=""/>
        <dsp:cNvSpPr/>
      </dsp:nvSpPr>
      <dsp:spPr>
        <a:xfrm>
          <a:off x="0" y="25586"/>
          <a:ext cx="4933893" cy="9136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Frameworks/perspectives</a:t>
          </a:r>
        </a:p>
      </dsp:txBody>
      <dsp:txXfrm>
        <a:off x="44602" y="70188"/>
        <a:ext cx="4844689" cy="824474"/>
      </dsp:txXfrm>
    </dsp:sp>
    <dsp:sp modelId="{4BF146AE-A7F2-A64F-964B-3DEE0DF6C653}">
      <dsp:nvSpPr>
        <dsp:cNvPr id="0" name=""/>
        <dsp:cNvSpPr/>
      </dsp:nvSpPr>
      <dsp:spPr>
        <a:xfrm>
          <a:off x="0" y="939264"/>
          <a:ext cx="4933893" cy="928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Consequentialism</a:t>
          </a:r>
        </a:p>
        <a:p>
          <a:pPr marL="171450" lvl="1" indent="-171450" algn="l" defTabSz="800100">
            <a:lnSpc>
              <a:spcPct val="90000"/>
            </a:lnSpc>
            <a:spcBef>
              <a:spcPct val="0"/>
            </a:spcBef>
            <a:spcAft>
              <a:spcPct val="20000"/>
            </a:spcAft>
            <a:buChar char="•"/>
          </a:pPr>
          <a:r>
            <a:rPr lang="en-US" sz="1800" kern="1200"/>
            <a:t>Deontology</a:t>
          </a:r>
        </a:p>
        <a:p>
          <a:pPr marL="171450" lvl="1" indent="-171450" algn="l" defTabSz="800100">
            <a:lnSpc>
              <a:spcPct val="90000"/>
            </a:lnSpc>
            <a:spcBef>
              <a:spcPct val="0"/>
            </a:spcBef>
            <a:spcAft>
              <a:spcPct val="20000"/>
            </a:spcAft>
            <a:buChar char="•"/>
          </a:pPr>
          <a:r>
            <a:rPr lang="en-US" sz="1800" kern="1200"/>
            <a:t>Virtue ethics</a:t>
          </a:r>
        </a:p>
      </dsp:txBody>
      <dsp:txXfrm>
        <a:off x="0" y="939264"/>
        <a:ext cx="4933893" cy="928395"/>
      </dsp:txXfrm>
    </dsp:sp>
    <dsp:sp modelId="{42084F20-77AC-CE42-9671-50CCF4C5851E}">
      <dsp:nvSpPr>
        <dsp:cNvPr id="0" name=""/>
        <dsp:cNvSpPr/>
      </dsp:nvSpPr>
      <dsp:spPr>
        <a:xfrm>
          <a:off x="0" y="1867659"/>
          <a:ext cx="4933893" cy="91367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Values/objectives/virtues</a:t>
          </a:r>
        </a:p>
      </dsp:txBody>
      <dsp:txXfrm>
        <a:off x="44602" y="1912261"/>
        <a:ext cx="4844689" cy="824474"/>
      </dsp:txXfrm>
    </dsp:sp>
    <dsp:sp modelId="{99548C64-D364-0243-8F4B-BC23FB0D8166}">
      <dsp:nvSpPr>
        <dsp:cNvPr id="0" name=""/>
        <dsp:cNvSpPr/>
      </dsp:nvSpPr>
      <dsp:spPr>
        <a:xfrm>
          <a:off x="0" y="2781338"/>
          <a:ext cx="4933893"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Fairness</a:t>
          </a:r>
        </a:p>
        <a:p>
          <a:pPr marL="171450" lvl="1" indent="-171450" algn="l" defTabSz="800100">
            <a:lnSpc>
              <a:spcPct val="90000"/>
            </a:lnSpc>
            <a:spcBef>
              <a:spcPct val="0"/>
            </a:spcBef>
            <a:spcAft>
              <a:spcPct val="20000"/>
            </a:spcAft>
            <a:buChar char="•"/>
          </a:pPr>
          <a:r>
            <a:rPr lang="en-US" sz="1800" kern="1200"/>
            <a:t>Privacy</a:t>
          </a:r>
        </a:p>
        <a:p>
          <a:pPr marL="171450" lvl="1" indent="-171450" algn="l" defTabSz="800100">
            <a:lnSpc>
              <a:spcPct val="90000"/>
            </a:lnSpc>
            <a:spcBef>
              <a:spcPct val="0"/>
            </a:spcBef>
            <a:spcAft>
              <a:spcPct val="20000"/>
            </a:spcAft>
            <a:buChar char="•"/>
          </a:pPr>
          <a:r>
            <a:rPr lang="en-US" sz="1800" kern="1200"/>
            <a:t>Honesty</a:t>
          </a:r>
        </a:p>
        <a:p>
          <a:pPr marL="171450" lvl="1" indent="-171450" algn="l" defTabSz="800100">
            <a:lnSpc>
              <a:spcPct val="90000"/>
            </a:lnSpc>
            <a:spcBef>
              <a:spcPct val="0"/>
            </a:spcBef>
            <a:spcAft>
              <a:spcPct val="20000"/>
            </a:spcAft>
            <a:buChar char="•"/>
          </a:pPr>
          <a:r>
            <a:rPr lang="en-US" sz="1800" kern="1200"/>
            <a:t>Etc…</a:t>
          </a:r>
        </a:p>
      </dsp:txBody>
      <dsp:txXfrm>
        <a:off x="0" y="2781338"/>
        <a:ext cx="4933893" cy="1237860"/>
      </dsp:txXfrm>
    </dsp:sp>
    <dsp:sp modelId="{536B19BC-043D-DD4E-9188-215212982522}">
      <dsp:nvSpPr>
        <dsp:cNvPr id="0" name=""/>
        <dsp:cNvSpPr/>
      </dsp:nvSpPr>
      <dsp:spPr>
        <a:xfrm>
          <a:off x="0" y="4019198"/>
          <a:ext cx="4933893" cy="91367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Ethical judgments involve both types of considerations</a:t>
          </a:r>
        </a:p>
      </dsp:txBody>
      <dsp:txXfrm>
        <a:off x="44602" y="4063800"/>
        <a:ext cx="4844689" cy="8244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36359-5613-D645-AC42-F95369344081}">
      <dsp:nvSpPr>
        <dsp:cNvPr id="0" name=""/>
        <dsp:cNvSpPr/>
      </dsp:nvSpPr>
      <dsp:spPr>
        <a:xfrm>
          <a:off x="0" y="2172"/>
          <a:ext cx="8686800" cy="102480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A person is arrested because they are suspected of a crime</a:t>
          </a:r>
        </a:p>
      </dsp:txBody>
      <dsp:txXfrm>
        <a:off x="50027" y="52199"/>
        <a:ext cx="8586746" cy="924754"/>
      </dsp:txXfrm>
    </dsp:sp>
    <dsp:sp modelId="{9FA787CD-370C-E647-B7A8-CB8751AFE4DC}">
      <dsp:nvSpPr>
        <dsp:cNvPr id="0" name=""/>
        <dsp:cNvSpPr/>
      </dsp:nvSpPr>
      <dsp:spPr>
        <a:xfrm>
          <a:off x="0" y="1040284"/>
          <a:ext cx="8686800" cy="1024808"/>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In a pre-trial hearing, a judge (or algorithm, or both) will decide if the person who was arrested must wait for their trial </a:t>
          </a:r>
          <a:r>
            <a:rPr lang="en-US" sz="2000" b="1" kern="1200" dirty="0"/>
            <a:t>in jail</a:t>
          </a:r>
          <a:r>
            <a:rPr lang="en-US" sz="2000" kern="1200" dirty="0"/>
            <a:t>, or if they can post bail (pay money to the government) and wait for their trial </a:t>
          </a:r>
          <a:r>
            <a:rPr lang="en-US" sz="2000" b="1" kern="1200" dirty="0"/>
            <a:t>at home</a:t>
          </a:r>
          <a:r>
            <a:rPr lang="en-US" sz="2000" kern="1200" dirty="0"/>
            <a:t>.</a:t>
          </a:r>
        </a:p>
      </dsp:txBody>
      <dsp:txXfrm>
        <a:off x="50027" y="1090311"/>
        <a:ext cx="8586746" cy="924754"/>
      </dsp:txXfrm>
    </dsp:sp>
    <dsp:sp modelId="{B3B02564-2DA2-B34D-B5DE-D0667A5795D3}">
      <dsp:nvSpPr>
        <dsp:cNvPr id="0" name=""/>
        <dsp:cNvSpPr/>
      </dsp:nvSpPr>
      <dsp:spPr>
        <a:xfrm>
          <a:off x="0" y="2078395"/>
          <a:ext cx="8686800" cy="1024808"/>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decision is partly based on whether the court thinks the suspect (person who was arrested) is likely to be a continued danger to society (i.e. be arrested again) while waiting for trial.</a:t>
          </a:r>
        </a:p>
      </dsp:txBody>
      <dsp:txXfrm>
        <a:off x="50027" y="2128422"/>
        <a:ext cx="8586746" cy="924754"/>
      </dsp:txXfrm>
    </dsp:sp>
    <dsp:sp modelId="{3D641767-90D7-2845-8E60-53A403B1F3C7}">
      <dsp:nvSpPr>
        <dsp:cNvPr id="0" name=""/>
        <dsp:cNvSpPr/>
      </dsp:nvSpPr>
      <dsp:spPr>
        <a:xfrm>
          <a:off x="0" y="3116507"/>
          <a:ext cx="8686800" cy="1024808"/>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“Recidivism” = committing another crime</a:t>
          </a:r>
        </a:p>
      </dsp:txBody>
      <dsp:txXfrm>
        <a:off x="50027" y="3166534"/>
        <a:ext cx="8586746" cy="924754"/>
      </dsp:txXfrm>
    </dsp:sp>
    <dsp:sp modelId="{C44B7CA0-89B4-2445-8FE7-04E6A75CCC81}">
      <dsp:nvSpPr>
        <dsp:cNvPr id="0" name=""/>
        <dsp:cNvSpPr/>
      </dsp:nvSpPr>
      <dsp:spPr>
        <a:xfrm>
          <a:off x="0" y="4154618"/>
          <a:ext cx="8686800" cy="1024808"/>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trial can be months after the arrest, so the consequences of the decision are </a:t>
          </a:r>
          <a:r>
            <a:rPr lang="en-US" sz="2000" i="1" kern="1200"/>
            <a:t>very large</a:t>
          </a:r>
          <a:r>
            <a:rPr lang="en-US" sz="2000" kern="1200"/>
            <a:t>.</a:t>
          </a:r>
        </a:p>
      </dsp:txBody>
      <dsp:txXfrm>
        <a:off x="50027" y="4204645"/>
        <a:ext cx="8586746" cy="92475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B0266A-8BEF-B447-982D-AAA376BBFF78}">
      <dsp:nvSpPr>
        <dsp:cNvPr id="0" name=""/>
        <dsp:cNvSpPr/>
      </dsp:nvSpPr>
      <dsp:spPr>
        <a:xfrm>
          <a:off x="0" y="198454"/>
          <a:ext cx="5000124" cy="164150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Pretrial Release Risk scale</a:t>
          </a:r>
          <a:r>
            <a:rPr lang="en-US" sz="2300" kern="1200"/>
            <a:t>: Pretrial risk is a measure of the potential for an individual to fail to appear and/or to commit new felonies while on release.</a:t>
          </a:r>
        </a:p>
      </dsp:txBody>
      <dsp:txXfrm>
        <a:off x="80132" y="278586"/>
        <a:ext cx="4839860" cy="1481245"/>
      </dsp:txXfrm>
    </dsp:sp>
    <dsp:sp modelId="{C710416A-C895-D94C-A10D-529A5DCF218C}">
      <dsp:nvSpPr>
        <dsp:cNvPr id="0" name=""/>
        <dsp:cNvSpPr/>
      </dsp:nvSpPr>
      <dsp:spPr>
        <a:xfrm>
          <a:off x="0" y="1906205"/>
          <a:ext cx="5000124" cy="1641509"/>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General Recidivism scale</a:t>
          </a:r>
          <a:r>
            <a:rPr lang="en-US" sz="2300" kern="1200"/>
            <a:t>: The General Recidivism scale is designed to predict new offenses upon release.</a:t>
          </a:r>
        </a:p>
      </dsp:txBody>
      <dsp:txXfrm>
        <a:off x="80132" y="1986337"/>
        <a:ext cx="4839860" cy="1481245"/>
      </dsp:txXfrm>
    </dsp:sp>
    <dsp:sp modelId="{E6ED5333-7EE9-2141-ACBF-33C4AF090F08}">
      <dsp:nvSpPr>
        <dsp:cNvPr id="0" name=""/>
        <dsp:cNvSpPr/>
      </dsp:nvSpPr>
      <dsp:spPr>
        <a:xfrm>
          <a:off x="0" y="3613955"/>
          <a:ext cx="5000124" cy="1641509"/>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a:t>Violent Recidivism scale</a:t>
          </a:r>
          <a:r>
            <a:rPr lang="en-US" sz="2300" kern="1200"/>
            <a:t>: The Violent Recidivism score is meant to predict violent offenses following release.</a:t>
          </a:r>
        </a:p>
      </dsp:txBody>
      <dsp:txXfrm>
        <a:off x="80132" y="3694087"/>
        <a:ext cx="4839860" cy="148124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4EB287-5C00-B040-8A1E-3FB892351457}">
      <dsp:nvSpPr>
        <dsp:cNvPr id="0" name=""/>
        <dsp:cNvSpPr/>
      </dsp:nvSpPr>
      <dsp:spPr>
        <a:xfrm>
          <a:off x="0" y="3291729"/>
          <a:ext cx="5000124" cy="2159731"/>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How did you come to that decision?</a:t>
          </a:r>
        </a:p>
      </dsp:txBody>
      <dsp:txXfrm>
        <a:off x="0" y="3291729"/>
        <a:ext cx="5000124" cy="1166254"/>
      </dsp:txXfrm>
    </dsp:sp>
    <dsp:sp modelId="{AF2BA80A-13A3-A640-BA27-1257F9BAB1CC}">
      <dsp:nvSpPr>
        <dsp:cNvPr id="0" name=""/>
        <dsp:cNvSpPr/>
      </dsp:nvSpPr>
      <dsp:spPr>
        <a:xfrm>
          <a:off x="0" y="4414789"/>
          <a:ext cx="2500062" cy="993476"/>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Qualitative? </a:t>
          </a:r>
        </a:p>
      </dsp:txBody>
      <dsp:txXfrm>
        <a:off x="0" y="4414789"/>
        <a:ext cx="2500062" cy="993476"/>
      </dsp:txXfrm>
    </dsp:sp>
    <dsp:sp modelId="{D7367460-2092-9349-A02F-5E83CFA0E4B5}">
      <dsp:nvSpPr>
        <dsp:cNvPr id="0" name=""/>
        <dsp:cNvSpPr/>
      </dsp:nvSpPr>
      <dsp:spPr>
        <a:xfrm>
          <a:off x="2500062" y="4414789"/>
          <a:ext cx="2500062" cy="993476"/>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6248" tIns="36830" rIns="206248" bIns="36830" numCol="1" spcCol="1270" anchor="ctr" anchorCtr="0">
          <a:noAutofit/>
        </a:bodyPr>
        <a:lstStyle/>
        <a:p>
          <a:pPr marL="0" lvl="0" indent="0" algn="ctr" defTabSz="1289050">
            <a:lnSpc>
              <a:spcPct val="90000"/>
            </a:lnSpc>
            <a:spcBef>
              <a:spcPct val="0"/>
            </a:spcBef>
            <a:spcAft>
              <a:spcPct val="35000"/>
            </a:spcAft>
            <a:buNone/>
          </a:pPr>
          <a:r>
            <a:rPr lang="en-US" sz="2900" kern="1200"/>
            <a:t>Quantitative?</a:t>
          </a:r>
        </a:p>
      </dsp:txBody>
      <dsp:txXfrm>
        <a:off x="2500062" y="4414789"/>
        <a:ext cx="2500062" cy="993476"/>
      </dsp:txXfrm>
    </dsp:sp>
    <dsp:sp modelId="{6D78EDB8-64AF-1F40-9DE3-C6015A0F000F}">
      <dsp:nvSpPr>
        <dsp:cNvPr id="0" name=""/>
        <dsp:cNvSpPr/>
      </dsp:nvSpPr>
      <dsp:spPr>
        <a:xfrm rot="10800000">
          <a:off x="0" y="2459"/>
          <a:ext cx="5000124" cy="3321666"/>
        </a:xfrm>
        <a:prstGeom prst="upArrowCallou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t>What threshold should we apply to the decile_score to label people as “high risk” to judges?</a:t>
          </a:r>
        </a:p>
      </dsp:txBody>
      <dsp:txXfrm rot="10800000">
        <a:off x="0" y="2459"/>
        <a:ext cx="5000124" cy="21583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18DA4D-A798-3F47-A138-D3AA08BFC706}">
      <dsp:nvSpPr>
        <dsp:cNvPr id="0" name=""/>
        <dsp:cNvSpPr/>
      </dsp:nvSpPr>
      <dsp:spPr>
        <a:xfrm>
          <a:off x="0" y="67696"/>
          <a:ext cx="5000124" cy="214461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Compare how well decile_score predicts is_recid for </a:t>
          </a:r>
        </a:p>
      </dsp:txBody>
      <dsp:txXfrm>
        <a:off x="104691" y="172387"/>
        <a:ext cx="4790742" cy="1935228"/>
      </dsp:txXfrm>
    </dsp:sp>
    <dsp:sp modelId="{D94AA95D-176F-EA47-BBF1-BBEDAB53F6D2}">
      <dsp:nvSpPr>
        <dsp:cNvPr id="0" name=""/>
        <dsp:cNvSpPr/>
      </dsp:nvSpPr>
      <dsp:spPr>
        <a:xfrm>
          <a:off x="0" y="2212306"/>
          <a:ext cx="5000124" cy="1029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754"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a:t>Caucasian </a:t>
          </a:r>
        </a:p>
        <a:p>
          <a:pPr marL="285750" lvl="1" indent="-285750" algn="l" defTabSz="1333500">
            <a:lnSpc>
              <a:spcPct val="90000"/>
            </a:lnSpc>
            <a:spcBef>
              <a:spcPct val="0"/>
            </a:spcBef>
            <a:spcAft>
              <a:spcPct val="20000"/>
            </a:spcAft>
            <a:buChar char="•"/>
          </a:pPr>
          <a:r>
            <a:rPr lang="en-US" sz="3000" kern="1200"/>
            <a:t>African-American</a:t>
          </a:r>
        </a:p>
      </dsp:txBody>
      <dsp:txXfrm>
        <a:off x="0" y="2212306"/>
        <a:ext cx="5000124" cy="1029307"/>
      </dsp:txXfrm>
    </dsp:sp>
    <dsp:sp modelId="{A5BEEE37-9725-6D4E-9DA0-975C7AAA76FE}">
      <dsp:nvSpPr>
        <dsp:cNvPr id="0" name=""/>
        <dsp:cNvSpPr/>
      </dsp:nvSpPr>
      <dsp:spPr>
        <a:xfrm>
          <a:off x="0" y="3241613"/>
          <a:ext cx="5000124" cy="214461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Is the algorithm biased against either one of the groups?</a:t>
          </a:r>
        </a:p>
      </dsp:txBody>
      <dsp:txXfrm>
        <a:off x="104691" y="3346304"/>
        <a:ext cx="4790742" cy="193522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389974-C11C-9740-AFC9-3DC265603D30}">
      <dsp:nvSpPr>
        <dsp:cNvPr id="0" name=""/>
        <dsp:cNvSpPr/>
      </dsp:nvSpPr>
      <dsp:spPr>
        <a:xfrm>
          <a:off x="0" y="0"/>
          <a:ext cx="5000124"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B4791C5-B5E3-9A4C-B007-07F239AB0E58}">
      <dsp:nvSpPr>
        <dsp:cNvPr id="0" name=""/>
        <dsp:cNvSpPr/>
      </dsp:nvSpPr>
      <dsp:spPr>
        <a:xfrm>
          <a:off x="0" y="0"/>
          <a:ext cx="5000124"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Is this a fair algorithm w.r.t. people of different races?</a:t>
          </a:r>
        </a:p>
      </dsp:txBody>
      <dsp:txXfrm>
        <a:off x="0" y="0"/>
        <a:ext cx="5000124" cy="2726960"/>
      </dsp:txXfrm>
    </dsp:sp>
    <dsp:sp modelId="{5AF76E5A-BA47-1D4E-9BB8-6C64B207AB0C}">
      <dsp:nvSpPr>
        <dsp:cNvPr id="0" name=""/>
        <dsp:cNvSpPr/>
      </dsp:nvSpPr>
      <dsp:spPr>
        <a:xfrm>
          <a:off x="0" y="2726960"/>
          <a:ext cx="5000124"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1BD9DC2-52DD-1D4F-BCD4-EC848A13A1F7}">
      <dsp:nvSpPr>
        <dsp:cNvPr id="0" name=""/>
        <dsp:cNvSpPr/>
      </dsp:nvSpPr>
      <dsp:spPr>
        <a:xfrm>
          <a:off x="0" y="2726960"/>
          <a:ext cx="5000124"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dirty="0"/>
            <a:t>How can you tell?</a:t>
          </a:r>
        </a:p>
      </dsp:txBody>
      <dsp:txXfrm>
        <a:off x="0" y="2726960"/>
        <a:ext cx="5000124" cy="27269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DEC6B-9D4A-D84C-92BD-19607E3EB9EB}">
      <dsp:nvSpPr>
        <dsp:cNvPr id="0" name=""/>
        <dsp:cNvSpPr/>
      </dsp:nvSpPr>
      <dsp:spPr>
        <a:xfrm>
          <a:off x="0" y="168505"/>
          <a:ext cx="4697730" cy="155887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right is more important than the good</a:t>
          </a:r>
        </a:p>
      </dsp:txBody>
      <dsp:txXfrm>
        <a:off x="76098" y="244603"/>
        <a:ext cx="4545534" cy="1406682"/>
      </dsp:txXfrm>
    </dsp:sp>
    <dsp:sp modelId="{91C732C4-EAA1-E645-9D35-2359023E4261}">
      <dsp:nvSpPr>
        <dsp:cNvPr id="0" name=""/>
        <dsp:cNvSpPr/>
      </dsp:nvSpPr>
      <dsp:spPr>
        <a:xfrm>
          <a:off x="0" y="1790744"/>
          <a:ext cx="4697730" cy="1558878"/>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Some acts are not right (lying, killing, stealing etc) and should not be done (they are morally forbidden), even if they result in something good</a:t>
          </a:r>
        </a:p>
      </dsp:txBody>
      <dsp:txXfrm>
        <a:off x="76098" y="1866842"/>
        <a:ext cx="4545534" cy="1406682"/>
      </dsp:txXfrm>
    </dsp:sp>
    <dsp:sp modelId="{4E167F49-5698-0B4C-8DA2-50E34AEE1221}">
      <dsp:nvSpPr>
        <dsp:cNvPr id="0" name=""/>
        <dsp:cNvSpPr/>
      </dsp:nvSpPr>
      <dsp:spPr>
        <a:xfrm>
          <a:off x="0" y="3412983"/>
          <a:ext cx="4697730" cy="155887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Acts that are right can be done (they are morally permitted or required)</a:t>
          </a:r>
        </a:p>
      </dsp:txBody>
      <dsp:txXfrm>
        <a:off x="76098" y="3489081"/>
        <a:ext cx="4545534" cy="1406682"/>
      </dsp:txXfrm>
    </dsp:sp>
    <dsp:sp modelId="{E4950311-4E67-DB4A-8D89-676D3B2C08D4}">
      <dsp:nvSpPr>
        <dsp:cNvPr id="0" name=""/>
        <dsp:cNvSpPr/>
      </dsp:nvSpPr>
      <dsp:spPr>
        <a:xfrm>
          <a:off x="0" y="4971862"/>
          <a:ext cx="469773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15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even if they do not result in good consequences</a:t>
          </a:r>
        </a:p>
      </dsp:txBody>
      <dsp:txXfrm>
        <a:off x="0" y="4971862"/>
        <a:ext cx="4697730" cy="36432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07638-4816-414A-B34A-35BFDBD10874}">
      <dsp:nvSpPr>
        <dsp:cNvPr id="0" name=""/>
        <dsp:cNvSpPr/>
      </dsp:nvSpPr>
      <dsp:spPr>
        <a:xfrm>
          <a:off x="0" y="4774"/>
          <a:ext cx="8915400" cy="10458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F6853C-E2DA-4BE9-8EEC-714C2150D6CA}">
      <dsp:nvSpPr>
        <dsp:cNvPr id="0" name=""/>
        <dsp:cNvSpPr/>
      </dsp:nvSpPr>
      <dsp:spPr>
        <a:xfrm>
          <a:off x="316377" y="240097"/>
          <a:ext cx="575794" cy="5752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2D56D7B-B1AB-47F2-89DA-3A34B8F12664}">
      <dsp:nvSpPr>
        <dsp:cNvPr id="0" name=""/>
        <dsp:cNvSpPr/>
      </dsp:nvSpPr>
      <dsp:spPr>
        <a:xfrm>
          <a:off x="1208550" y="4774"/>
          <a:ext cx="7670243" cy="111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07" tIns="117607" rIns="117607" bIns="117607" numCol="1" spcCol="1270" anchor="ctr" anchorCtr="0">
          <a:noAutofit/>
        </a:bodyPr>
        <a:lstStyle/>
        <a:p>
          <a:pPr marL="0" lvl="0" indent="0" algn="l" defTabSz="889000">
            <a:lnSpc>
              <a:spcPct val="100000"/>
            </a:lnSpc>
            <a:spcBef>
              <a:spcPct val="0"/>
            </a:spcBef>
            <a:spcAft>
              <a:spcPct val="35000"/>
            </a:spcAft>
            <a:buNone/>
          </a:pPr>
          <a:r>
            <a:rPr lang="en-US" sz="2000" kern="1200" dirty="0"/>
            <a:t>Work as a group (final project &amp; in-class exercise group) </a:t>
          </a:r>
        </a:p>
      </dsp:txBody>
      <dsp:txXfrm>
        <a:off x="1208550" y="4774"/>
        <a:ext cx="7670243" cy="1111244"/>
      </dsp:txXfrm>
    </dsp:sp>
    <dsp:sp modelId="{6EC887C7-BF65-4628-9728-488FF436D3DA}">
      <dsp:nvSpPr>
        <dsp:cNvPr id="0" name=""/>
        <dsp:cNvSpPr/>
      </dsp:nvSpPr>
      <dsp:spPr>
        <a:xfrm>
          <a:off x="0" y="1393830"/>
          <a:ext cx="8915400" cy="10458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3B5C39-E7E0-4FEB-A083-AB45B8742C10}">
      <dsp:nvSpPr>
        <dsp:cNvPr id="0" name=""/>
        <dsp:cNvSpPr/>
      </dsp:nvSpPr>
      <dsp:spPr>
        <a:xfrm>
          <a:off x="316377" y="1629153"/>
          <a:ext cx="575794" cy="5752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C39039-7469-44AF-8F48-8A5891E1E7C7}">
      <dsp:nvSpPr>
        <dsp:cNvPr id="0" name=""/>
        <dsp:cNvSpPr/>
      </dsp:nvSpPr>
      <dsp:spPr>
        <a:xfrm>
          <a:off x="1208550" y="1393830"/>
          <a:ext cx="4011930" cy="111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07" tIns="117607" rIns="117607" bIns="117607" numCol="1" spcCol="1270" anchor="ctr" anchorCtr="0">
          <a:noAutofit/>
        </a:bodyPr>
        <a:lstStyle/>
        <a:p>
          <a:pPr marL="0" lvl="0" indent="0" algn="l" defTabSz="889000">
            <a:lnSpc>
              <a:spcPct val="100000"/>
            </a:lnSpc>
            <a:spcBef>
              <a:spcPct val="0"/>
            </a:spcBef>
            <a:spcAft>
              <a:spcPct val="35000"/>
            </a:spcAft>
            <a:buNone/>
          </a:pPr>
          <a:r>
            <a:rPr lang="en-US" sz="2000" kern="1200" dirty="0"/>
            <a:t>Create at least one definition of fairness (consider confusion matrix, </a:t>
          </a:r>
          <a:r>
            <a:rPr lang="en-US" sz="2000" kern="1200"/>
            <a:t>protected variables)</a:t>
          </a:r>
          <a:endParaRPr lang="en-US" sz="2000" kern="1200" dirty="0"/>
        </a:p>
      </dsp:txBody>
      <dsp:txXfrm>
        <a:off x="1208550" y="1393830"/>
        <a:ext cx="4011930" cy="1111244"/>
      </dsp:txXfrm>
    </dsp:sp>
    <dsp:sp modelId="{86394AC9-F3B7-43BA-A750-D8FAB49C302F}">
      <dsp:nvSpPr>
        <dsp:cNvPr id="0" name=""/>
        <dsp:cNvSpPr/>
      </dsp:nvSpPr>
      <dsp:spPr>
        <a:xfrm>
          <a:off x="5220480" y="1393830"/>
          <a:ext cx="3658313" cy="1045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89" tIns="110689" rIns="110689" bIns="110689" numCol="1" spcCol="1270" anchor="ctr" anchorCtr="0">
          <a:noAutofit/>
        </a:bodyPr>
        <a:lstStyle/>
        <a:p>
          <a:pPr marL="0" lvl="0" indent="0" algn="l" defTabSz="889000">
            <a:lnSpc>
              <a:spcPct val="100000"/>
            </a:lnSpc>
            <a:spcBef>
              <a:spcPct val="0"/>
            </a:spcBef>
            <a:spcAft>
              <a:spcPct val="35000"/>
            </a:spcAft>
            <a:buNone/>
          </a:pPr>
          <a:r>
            <a:rPr lang="en-US" sz="2000" kern="1200" dirty="0"/>
            <a:t>Write it down and try to be specific and concrete! Equations or precise language</a:t>
          </a:r>
        </a:p>
      </dsp:txBody>
      <dsp:txXfrm>
        <a:off x="5220480" y="1393830"/>
        <a:ext cx="3658313" cy="1045877"/>
      </dsp:txXfrm>
    </dsp:sp>
    <dsp:sp modelId="{8FBE2B26-52B5-43AF-AD93-6AA6ED193F10}">
      <dsp:nvSpPr>
        <dsp:cNvPr id="0" name=""/>
        <dsp:cNvSpPr/>
      </dsp:nvSpPr>
      <dsp:spPr>
        <a:xfrm>
          <a:off x="0" y="2782886"/>
          <a:ext cx="8915400" cy="10458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D1FF40-873E-4F44-BA48-076E03F97F94}">
      <dsp:nvSpPr>
        <dsp:cNvPr id="0" name=""/>
        <dsp:cNvSpPr/>
      </dsp:nvSpPr>
      <dsp:spPr>
        <a:xfrm>
          <a:off x="316377" y="3018209"/>
          <a:ext cx="575794" cy="5752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3D1E37-3572-4F93-828E-A4A47F84E342}">
      <dsp:nvSpPr>
        <dsp:cNvPr id="0" name=""/>
        <dsp:cNvSpPr/>
      </dsp:nvSpPr>
      <dsp:spPr>
        <a:xfrm>
          <a:off x="1208550" y="2782886"/>
          <a:ext cx="4011930" cy="111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07" tIns="117607" rIns="117607" bIns="117607" numCol="1" spcCol="1270" anchor="ctr" anchorCtr="0">
          <a:noAutofit/>
        </a:bodyPr>
        <a:lstStyle/>
        <a:p>
          <a:pPr marL="0" lvl="0" indent="0" algn="l" defTabSz="889000">
            <a:lnSpc>
              <a:spcPct val="100000"/>
            </a:lnSpc>
            <a:spcBef>
              <a:spcPct val="0"/>
            </a:spcBef>
            <a:spcAft>
              <a:spcPct val="35000"/>
            </a:spcAft>
            <a:buNone/>
          </a:pPr>
          <a:r>
            <a:rPr lang="en-US" sz="2000" kern="1200" dirty="0"/>
            <a:t>Evaluate the </a:t>
          </a:r>
          <a:r>
            <a:rPr lang="en-US" sz="2000" kern="1200" dirty="0" err="1"/>
            <a:t>Compas</a:t>
          </a:r>
          <a:r>
            <a:rPr lang="en-US" sz="2000" kern="1200" dirty="0"/>
            <a:t> data according to your definition of fairness.</a:t>
          </a:r>
        </a:p>
      </dsp:txBody>
      <dsp:txXfrm>
        <a:off x="1208550" y="2782886"/>
        <a:ext cx="4011930" cy="1111244"/>
      </dsp:txXfrm>
    </dsp:sp>
    <dsp:sp modelId="{BA1B9BB0-D08B-4F4B-906E-832702F66DB0}">
      <dsp:nvSpPr>
        <dsp:cNvPr id="0" name=""/>
        <dsp:cNvSpPr/>
      </dsp:nvSpPr>
      <dsp:spPr>
        <a:xfrm>
          <a:off x="5220480" y="2782886"/>
          <a:ext cx="3658313" cy="1045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89" tIns="110689" rIns="110689" bIns="110689" numCol="1" spcCol="1270" anchor="ctr" anchorCtr="0">
          <a:noAutofit/>
        </a:bodyPr>
        <a:lstStyle/>
        <a:p>
          <a:pPr marL="0" lvl="0" indent="0" algn="l" defTabSz="889000">
            <a:lnSpc>
              <a:spcPct val="100000"/>
            </a:lnSpc>
            <a:spcBef>
              <a:spcPct val="0"/>
            </a:spcBef>
            <a:spcAft>
              <a:spcPct val="35000"/>
            </a:spcAft>
            <a:buNone/>
          </a:pPr>
          <a:r>
            <a:rPr lang="en-US" sz="2000" kern="1200" dirty="0"/>
            <a:t>Provide evidence in the form of plots and/or tables</a:t>
          </a:r>
        </a:p>
      </dsp:txBody>
      <dsp:txXfrm>
        <a:off x="5220480" y="2782886"/>
        <a:ext cx="3658313" cy="1045877"/>
      </dsp:txXfrm>
    </dsp:sp>
    <dsp:sp modelId="{04F8C0FD-2879-4A4B-A610-8F6E07C49E51}">
      <dsp:nvSpPr>
        <dsp:cNvPr id="0" name=""/>
        <dsp:cNvSpPr/>
      </dsp:nvSpPr>
      <dsp:spPr>
        <a:xfrm>
          <a:off x="0" y="4171942"/>
          <a:ext cx="8915400" cy="104587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EA5D80-D61C-4F3B-B6AF-D62B9B011016}">
      <dsp:nvSpPr>
        <dsp:cNvPr id="0" name=""/>
        <dsp:cNvSpPr/>
      </dsp:nvSpPr>
      <dsp:spPr>
        <a:xfrm>
          <a:off x="316377" y="4407265"/>
          <a:ext cx="575794" cy="5752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47831F-E87F-41FA-BF21-C72F6D80DCDB}">
      <dsp:nvSpPr>
        <dsp:cNvPr id="0" name=""/>
        <dsp:cNvSpPr/>
      </dsp:nvSpPr>
      <dsp:spPr>
        <a:xfrm>
          <a:off x="1208550" y="4171942"/>
          <a:ext cx="4011930" cy="11112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607" tIns="117607" rIns="117607" bIns="117607" numCol="1" spcCol="1270" anchor="ctr" anchorCtr="0">
          <a:noAutofit/>
        </a:bodyPr>
        <a:lstStyle/>
        <a:p>
          <a:pPr marL="0" lvl="0" indent="0" algn="l" defTabSz="889000">
            <a:lnSpc>
              <a:spcPct val="100000"/>
            </a:lnSpc>
            <a:spcBef>
              <a:spcPct val="0"/>
            </a:spcBef>
            <a:spcAft>
              <a:spcPct val="35000"/>
            </a:spcAft>
            <a:buNone/>
          </a:pPr>
          <a:r>
            <a:rPr lang="en-US" sz="2000" kern="1200"/>
            <a:t>The Data &amp; Descriptions </a:t>
          </a:r>
          <a:r>
            <a:rPr lang="en-US" sz="2000" kern="1200" dirty="0"/>
            <a:t>are in Blackboard </a:t>
          </a:r>
        </a:p>
      </dsp:txBody>
      <dsp:txXfrm>
        <a:off x="1208550" y="4171942"/>
        <a:ext cx="4011930" cy="1111244"/>
      </dsp:txXfrm>
    </dsp:sp>
    <dsp:sp modelId="{54127C96-810C-4861-A6EA-49962D86CFD7}">
      <dsp:nvSpPr>
        <dsp:cNvPr id="0" name=""/>
        <dsp:cNvSpPr/>
      </dsp:nvSpPr>
      <dsp:spPr>
        <a:xfrm>
          <a:off x="5220480" y="4171942"/>
          <a:ext cx="3658313" cy="1045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89" tIns="110689" rIns="110689" bIns="110689" numCol="1" spcCol="1270" anchor="ctr" anchorCtr="0">
          <a:noAutofit/>
        </a:bodyPr>
        <a:lstStyle/>
        <a:p>
          <a:pPr marL="0" lvl="0" indent="0" algn="l" defTabSz="800100">
            <a:lnSpc>
              <a:spcPct val="100000"/>
            </a:lnSpc>
            <a:spcBef>
              <a:spcPct val="0"/>
            </a:spcBef>
            <a:spcAft>
              <a:spcPct val="35000"/>
            </a:spcAft>
            <a:buNone/>
          </a:pPr>
          <a:r>
            <a:rPr lang="en-US" sz="1800" kern="1200" dirty="0"/>
            <a:t>Hint: Think about it in terms of Y’, Y, confusion matrix, some objective function, and a protected variable</a:t>
          </a:r>
        </a:p>
      </dsp:txBody>
      <dsp:txXfrm>
        <a:off x="5220480" y="4171942"/>
        <a:ext cx="3658313" cy="10458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099F7-F718-4542-AB90-944A0DB3E63A}">
      <dsp:nvSpPr>
        <dsp:cNvPr id="0" name=""/>
        <dsp:cNvSpPr/>
      </dsp:nvSpPr>
      <dsp:spPr>
        <a:xfrm>
          <a:off x="0" y="121964"/>
          <a:ext cx="5219958" cy="8751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idea of “agency” is important in some varieties of deontology:</a:t>
          </a:r>
        </a:p>
      </dsp:txBody>
      <dsp:txXfrm>
        <a:off x="42722" y="164686"/>
        <a:ext cx="5134514" cy="789716"/>
      </dsp:txXfrm>
    </dsp:sp>
    <dsp:sp modelId="{6E201BAA-4A24-3F40-BC28-DEDFBC72FA1E}">
      <dsp:nvSpPr>
        <dsp:cNvPr id="0" name=""/>
        <dsp:cNvSpPr/>
      </dsp:nvSpPr>
      <dsp:spPr>
        <a:xfrm>
          <a:off x="0" y="1060484"/>
          <a:ext cx="5219958" cy="8751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morality of an action depends on whether the act is </a:t>
          </a:r>
        </a:p>
      </dsp:txBody>
      <dsp:txXfrm>
        <a:off x="42722" y="1103206"/>
        <a:ext cx="5134514" cy="789716"/>
      </dsp:txXfrm>
    </dsp:sp>
    <dsp:sp modelId="{D00723EF-CFF8-9542-9E68-A3088B662B50}">
      <dsp:nvSpPr>
        <dsp:cNvPr id="0" name=""/>
        <dsp:cNvSpPr/>
      </dsp:nvSpPr>
      <dsp:spPr>
        <a:xfrm>
          <a:off x="0" y="1935645"/>
          <a:ext cx="5219958" cy="84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Actively initiated</a:t>
          </a:r>
        </a:p>
        <a:p>
          <a:pPr marL="171450" lvl="1" indent="-171450" algn="l" defTabSz="755650">
            <a:lnSpc>
              <a:spcPct val="90000"/>
            </a:lnSpc>
            <a:spcBef>
              <a:spcPct val="0"/>
            </a:spcBef>
            <a:spcAft>
              <a:spcPct val="20000"/>
            </a:spcAft>
            <a:buChar char="•"/>
          </a:pPr>
          <a:r>
            <a:rPr lang="en-US" sz="1700" kern="1200" dirty="0"/>
            <a:t>Merely allowed to happen, or influencing something already in process</a:t>
          </a:r>
        </a:p>
      </dsp:txBody>
      <dsp:txXfrm>
        <a:off x="0" y="1935645"/>
        <a:ext cx="5219958" cy="842490"/>
      </dsp:txXfrm>
    </dsp:sp>
    <dsp:sp modelId="{22E9CBF9-4C49-0647-85DB-C655648A3C78}">
      <dsp:nvSpPr>
        <dsp:cNvPr id="0" name=""/>
        <dsp:cNvSpPr/>
      </dsp:nvSpPr>
      <dsp:spPr>
        <a:xfrm>
          <a:off x="0" y="2778135"/>
          <a:ext cx="5219958" cy="8751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Trolley v. Transplant:</a:t>
          </a:r>
        </a:p>
      </dsp:txBody>
      <dsp:txXfrm>
        <a:off x="42722" y="2820857"/>
        <a:ext cx="5134514" cy="789716"/>
      </dsp:txXfrm>
    </dsp:sp>
    <dsp:sp modelId="{56D5947C-86A1-A449-A1DC-BAF72576A8E9}">
      <dsp:nvSpPr>
        <dsp:cNvPr id="0" name=""/>
        <dsp:cNvSpPr/>
      </dsp:nvSpPr>
      <dsp:spPr>
        <a:xfrm>
          <a:off x="0" y="3653295"/>
          <a:ext cx="5219958" cy="277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27940" rIns="156464" bIns="27940" numCol="1" spcCol="1270" anchor="t" anchorCtr="0">
          <a:noAutofit/>
        </a:bodyPr>
        <a:lstStyle/>
        <a:p>
          <a:pPr marL="171450" lvl="1" indent="-171450" algn="l" defTabSz="755650">
            <a:lnSpc>
              <a:spcPct val="90000"/>
            </a:lnSpc>
            <a:spcBef>
              <a:spcPct val="0"/>
            </a:spcBef>
            <a:spcAft>
              <a:spcPct val="20000"/>
            </a:spcAft>
            <a:buNone/>
          </a:pPr>
          <a:r>
            <a:rPr lang="en-US" sz="1700" kern="1200" dirty="0"/>
            <a:t>Trolley problem:  </a:t>
          </a:r>
        </a:p>
        <a:p>
          <a:pPr marL="342900" lvl="2" indent="-171450" algn="l" defTabSz="755650">
            <a:lnSpc>
              <a:spcPct val="90000"/>
            </a:lnSpc>
            <a:spcBef>
              <a:spcPct val="0"/>
            </a:spcBef>
            <a:spcAft>
              <a:spcPct val="20000"/>
            </a:spcAft>
            <a:buChar char="•"/>
          </a:pPr>
          <a:r>
            <a:rPr lang="en-US" sz="1700" kern="1200"/>
            <a:t>Trolley will cause death, either way (single person is potentially in path of trolley)</a:t>
          </a:r>
        </a:p>
        <a:p>
          <a:pPr marL="342900" lvl="2" indent="-171450" algn="l" defTabSz="755650">
            <a:lnSpc>
              <a:spcPct val="90000"/>
            </a:lnSpc>
            <a:spcBef>
              <a:spcPct val="0"/>
            </a:spcBef>
            <a:spcAft>
              <a:spcPct val="20000"/>
            </a:spcAft>
            <a:buChar char="•"/>
          </a:pPr>
          <a:r>
            <a:rPr lang="en-US" sz="1700" kern="1200" dirty="0"/>
            <a:t>Agent merely influences something already in process (</a:t>
          </a:r>
          <a:r>
            <a:rPr lang="en-US" sz="1700" kern="1200"/>
            <a:t>permitted)</a:t>
          </a:r>
          <a:endParaRPr lang="en-US" sz="1700" kern="1200" dirty="0"/>
        </a:p>
        <a:p>
          <a:pPr marL="171450" lvl="1" indent="-171450" algn="l" defTabSz="755650">
            <a:lnSpc>
              <a:spcPct val="90000"/>
            </a:lnSpc>
            <a:spcBef>
              <a:spcPct val="0"/>
            </a:spcBef>
            <a:spcAft>
              <a:spcPct val="20000"/>
            </a:spcAft>
            <a:buNone/>
          </a:pPr>
          <a:r>
            <a:rPr lang="en-US" sz="1700" kern="1200" dirty="0"/>
            <a:t>Transplant Case:</a:t>
          </a:r>
        </a:p>
        <a:p>
          <a:pPr marL="342900" lvl="2" indent="-171450" algn="l" defTabSz="755650">
            <a:lnSpc>
              <a:spcPct val="90000"/>
            </a:lnSpc>
            <a:spcBef>
              <a:spcPct val="0"/>
            </a:spcBef>
            <a:spcAft>
              <a:spcPct val="20000"/>
            </a:spcAft>
            <a:buChar char="•"/>
          </a:pPr>
          <a:r>
            <a:rPr lang="en-US" sz="1700" kern="1200" dirty="0"/>
            <a:t>Healthy person not in harm’s way. </a:t>
          </a:r>
        </a:p>
        <a:p>
          <a:pPr marL="342900" lvl="2" indent="-171450" algn="l" defTabSz="755650">
            <a:lnSpc>
              <a:spcPct val="90000"/>
            </a:lnSpc>
            <a:spcBef>
              <a:spcPct val="0"/>
            </a:spcBef>
            <a:spcAft>
              <a:spcPct val="20000"/>
            </a:spcAft>
            <a:buChar char="•"/>
          </a:pPr>
          <a:r>
            <a:rPr lang="en-US" sz="1700" kern="1200"/>
            <a:t>5 transplant patients are threatened by organ failure, which cannot be redirected, like the trolley</a:t>
          </a:r>
        </a:p>
        <a:p>
          <a:pPr marL="342900" lvl="2" indent="-171450" algn="l" defTabSz="755650">
            <a:lnSpc>
              <a:spcPct val="90000"/>
            </a:lnSpc>
            <a:spcBef>
              <a:spcPct val="0"/>
            </a:spcBef>
            <a:spcAft>
              <a:spcPct val="20000"/>
            </a:spcAft>
            <a:buChar char="•"/>
          </a:pPr>
          <a:r>
            <a:rPr lang="en-US" sz="1700" kern="1200"/>
            <a:t>Agent actively initiates a new harm (forbidden)</a:t>
          </a:r>
        </a:p>
      </dsp:txBody>
      <dsp:txXfrm>
        <a:off x="0" y="3653295"/>
        <a:ext cx="5219958" cy="27779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9FEAB-B988-FC4D-8A1C-6C690FE3B7BC}">
      <dsp:nvSpPr>
        <dsp:cNvPr id="0" name=""/>
        <dsp:cNvSpPr/>
      </dsp:nvSpPr>
      <dsp:spPr>
        <a:xfrm>
          <a:off x="0" y="12781"/>
          <a:ext cx="4933893" cy="1193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Centered around rights of the “target” of an act </a:t>
          </a:r>
        </a:p>
      </dsp:txBody>
      <dsp:txXfrm>
        <a:off x="58257" y="71038"/>
        <a:ext cx="4817379" cy="1076886"/>
      </dsp:txXfrm>
    </dsp:sp>
    <dsp:sp modelId="{9D39FE52-E5DD-DE4F-AC11-450FDB52FF51}">
      <dsp:nvSpPr>
        <dsp:cNvPr id="0" name=""/>
        <dsp:cNvSpPr/>
      </dsp:nvSpPr>
      <dsp:spPr>
        <a:xfrm>
          <a:off x="0" y="1206181"/>
          <a:ext cx="4933893" cy="254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Aka patient</a:t>
          </a:r>
        </a:p>
        <a:p>
          <a:pPr marL="228600" lvl="1" indent="-228600" algn="l" defTabSz="1022350">
            <a:lnSpc>
              <a:spcPct val="90000"/>
            </a:lnSpc>
            <a:spcBef>
              <a:spcPct val="0"/>
            </a:spcBef>
            <a:spcAft>
              <a:spcPct val="20000"/>
            </a:spcAft>
            <a:buChar char="•"/>
          </a:pPr>
          <a:r>
            <a:rPr lang="en-US" sz="2300" kern="1200"/>
            <a:t>Not the duties of an agent</a:t>
          </a:r>
        </a:p>
        <a:p>
          <a:pPr marL="228600" lvl="1" indent="-228600" algn="l" defTabSz="1022350">
            <a:lnSpc>
              <a:spcPct val="90000"/>
            </a:lnSpc>
            <a:spcBef>
              <a:spcPct val="0"/>
            </a:spcBef>
            <a:spcAft>
              <a:spcPct val="20000"/>
            </a:spcAft>
            <a:buChar char="•"/>
          </a:pPr>
          <a:r>
            <a:rPr lang="en-US" sz="2300" kern="1200"/>
            <a:t>Like agent-centered deontology, still based on a set of rules, rather than outcomes</a:t>
          </a:r>
        </a:p>
        <a:p>
          <a:pPr marL="228600" lvl="1" indent="-228600" algn="l" defTabSz="1022350">
            <a:lnSpc>
              <a:spcPct val="90000"/>
            </a:lnSpc>
            <a:spcBef>
              <a:spcPct val="0"/>
            </a:spcBef>
            <a:spcAft>
              <a:spcPct val="20000"/>
            </a:spcAft>
            <a:buChar char="•"/>
          </a:pPr>
          <a:r>
            <a:rPr lang="en-US" sz="2300" kern="1200"/>
            <a:t>E.g. right against being used as a means to another person’s ends</a:t>
          </a:r>
        </a:p>
      </dsp:txBody>
      <dsp:txXfrm>
        <a:off x="0" y="1206181"/>
        <a:ext cx="4933893" cy="2546100"/>
      </dsp:txXfrm>
    </dsp:sp>
    <dsp:sp modelId="{814E3E37-7867-C340-9FCD-712EF172837C}">
      <dsp:nvSpPr>
        <dsp:cNvPr id="0" name=""/>
        <dsp:cNvSpPr/>
      </dsp:nvSpPr>
      <dsp:spPr>
        <a:xfrm>
          <a:off x="0" y="3752281"/>
          <a:ext cx="4933893" cy="11934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Leads to different moral reasoning</a:t>
          </a:r>
        </a:p>
      </dsp:txBody>
      <dsp:txXfrm>
        <a:off x="58257" y="3810538"/>
        <a:ext cx="4817379" cy="10768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C6BC21-CDA0-8A4E-AAA4-E7BDE3F6FB08}">
      <dsp:nvSpPr>
        <dsp:cNvPr id="0" name=""/>
        <dsp:cNvSpPr/>
      </dsp:nvSpPr>
      <dsp:spPr>
        <a:xfrm>
          <a:off x="0" y="60661"/>
          <a:ext cx="4933893" cy="15701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A nuclear bomb has been placed in a hidden spot.  It will kill millions of people unless it is disarmed. There are only minutes left before detonation.</a:t>
          </a:r>
        </a:p>
      </dsp:txBody>
      <dsp:txXfrm>
        <a:off x="76648" y="137309"/>
        <a:ext cx="4780597" cy="1416844"/>
      </dsp:txXfrm>
    </dsp:sp>
    <dsp:sp modelId="{74566B64-0750-C247-B4BD-2D89C61870AC}">
      <dsp:nvSpPr>
        <dsp:cNvPr id="0" name=""/>
        <dsp:cNvSpPr/>
      </dsp:nvSpPr>
      <dsp:spPr>
        <a:xfrm>
          <a:off x="0" y="1694161"/>
          <a:ext cx="4933893" cy="15701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terrorist who placed the bomb implanted an electronic device that will disarm the bomb in an innocent but sick person’s body. </a:t>
          </a:r>
        </a:p>
      </dsp:txBody>
      <dsp:txXfrm>
        <a:off x="76648" y="1770809"/>
        <a:ext cx="4780597" cy="1416844"/>
      </dsp:txXfrm>
    </dsp:sp>
    <dsp:sp modelId="{41661640-296E-814E-9A17-8A156EE14227}">
      <dsp:nvSpPr>
        <dsp:cNvPr id="0" name=""/>
        <dsp:cNvSpPr/>
      </dsp:nvSpPr>
      <dsp:spPr>
        <a:xfrm>
          <a:off x="0" y="3327661"/>
          <a:ext cx="4933893" cy="15701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only way to save millions of people is to cut out the device, accelerating the sick person’s death.</a:t>
          </a:r>
        </a:p>
      </dsp:txBody>
      <dsp:txXfrm>
        <a:off x="76648" y="3404309"/>
        <a:ext cx="4780597" cy="14168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C04B79-B2BE-4209-9EDD-9947E4162766}">
      <dsp:nvSpPr>
        <dsp:cNvPr id="0" name=""/>
        <dsp:cNvSpPr/>
      </dsp:nvSpPr>
      <dsp:spPr>
        <a:xfrm>
          <a:off x="3435905" y="2105633"/>
          <a:ext cx="1357788" cy="13577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1466850">
            <a:lnSpc>
              <a:spcPct val="90000"/>
            </a:lnSpc>
            <a:spcBef>
              <a:spcPct val="0"/>
            </a:spcBef>
            <a:spcAft>
              <a:spcPct val="35000"/>
            </a:spcAft>
            <a:buNone/>
          </a:pPr>
          <a:r>
            <a:rPr lang="en-US" sz="3300" kern="1200" dirty="0"/>
            <a:t>Virtue Ethics</a:t>
          </a:r>
        </a:p>
      </dsp:txBody>
      <dsp:txXfrm>
        <a:off x="3502187" y="2171915"/>
        <a:ext cx="1225224" cy="1225224"/>
      </dsp:txXfrm>
    </dsp:sp>
    <dsp:sp modelId="{A4661730-22ED-415E-8A64-60796F86F7EC}">
      <dsp:nvSpPr>
        <dsp:cNvPr id="0" name=""/>
        <dsp:cNvSpPr/>
      </dsp:nvSpPr>
      <dsp:spPr>
        <a:xfrm rot="16200000">
          <a:off x="3638583" y="1629417"/>
          <a:ext cx="952432" cy="0"/>
        </a:xfrm>
        <a:custGeom>
          <a:avLst/>
          <a:gdLst/>
          <a:ahLst/>
          <a:cxnLst/>
          <a:rect l="0" t="0" r="0" b="0"/>
          <a:pathLst>
            <a:path>
              <a:moveTo>
                <a:pt x="0" y="0"/>
              </a:moveTo>
              <a:lnTo>
                <a:pt x="95243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256269-7CC3-4BB7-A2C4-FCFC12E393A5}">
      <dsp:nvSpPr>
        <dsp:cNvPr id="0" name=""/>
        <dsp:cNvSpPr/>
      </dsp:nvSpPr>
      <dsp:spPr>
        <a:xfrm>
          <a:off x="3659940" y="243482"/>
          <a:ext cx="909718" cy="9097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err="1"/>
            <a:t>Arete</a:t>
          </a:r>
          <a:r>
            <a:rPr lang="en-US" sz="1400" kern="1200" dirty="0"/>
            <a:t>: virtue, excellence</a:t>
          </a:r>
        </a:p>
      </dsp:txBody>
      <dsp:txXfrm>
        <a:off x="3704349" y="287891"/>
        <a:ext cx="820900" cy="820900"/>
      </dsp:txXfrm>
    </dsp:sp>
    <dsp:sp modelId="{B2C157A4-8971-447C-8928-BB77845FC849}">
      <dsp:nvSpPr>
        <dsp:cNvPr id="0" name=""/>
        <dsp:cNvSpPr/>
      </dsp:nvSpPr>
      <dsp:spPr>
        <a:xfrm rot="1800000">
          <a:off x="4741642" y="3370747"/>
          <a:ext cx="777040" cy="0"/>
        </a:xfrm>
        <a:custGeom>
          <a:avLst/>
          <a:gdLst/>
          <a:ahLst/>
          <a:cxnLst/>
          <a:rect l="0" t="0" r="0" b="0"/>
          <a:pathLst>
            <a:path>
              <a:moveTo>
                <a:pt x="0" y="0"/>
              </a:moveTo>
              <a:lnTo>
                <a:pt x="77704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28D10B-4CC1-445F-A5C2-4159AF15DB49}">
      <dsp:nvSpPr>
        <dsp:cNvPr id="0" name=""/>
        <dsp:cNvSpPr/>
      </dsp:nvSpPr>
      <dsp:spPr>
        <a:xfrm>
          <a:off x="5466630" y="3372761"/>
          <a:ext cx="909718" cy="9097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US" sz="1100" kern="1200" dirty="0" err="1"/>
            <a:t>Eudaimonia</a:t>
          </a:r>
          <a:r>
            <a:rPr lang="en-US" sz="1100" kern="1200" dirty="0"/>
            <a:t>:</a:t>
          </a:r>
        </a:p>
        <a:p>
          <a:pPr marL="0" lvl="0" indent="0" algn="ctr" defTabSz="488950">
            <a:lnSpc>
              <a:spcPct val="90000"/>
            </a:lnSpc>
            <a:spcBef>
              <a:spcPct val="0"/>
            </a:spcBef>
            <a:spcAft>
              <a:spcPct val="35000"/>
            </a:spcAft>
            <a:buNone/>
          </a:pPr>
          <a:r>
            <a:rPr lang="en-US" sz="1100" kern="1200" dirty="0"/>
            <a:t>Happiness, flourishing, fulfillment</a:t>
          </a:r>
        </a:p>
      </dsp:txBody>
      <dsp:txXfrm>
        <a:off x="5511039" y="3417170"/>
        <a:ext cx="820900" cy="820900"/>
      </dsp:txXfrm>
    </dsp:sp>
    <dsp:sp modelId="{C5A56F0D-DDEC-44DB-BDF2-8D799FE0855F}">
      <dsp:nvSpPr>
        <dsp:cNvPr id="0" name=""/>
        <dsp:cNvSpPr/>
      </dsp:nvSpPr>
      <dsp:spPr>
        <a:xfrm rot="9000000">
          <a:off x="2710917" y="3370747"/>
          <a:ext cx="777040" cy="0"/>
        </a:xfrm>
        <a:custGeom>
          <a:avLst/>
          <a:gdLst/>
          <a:ahLst/>
          <a:cxnLst/>
          <a:rect l="0" t="0" r="0" b="0"/>
          <a:pathLst>
            <a:path>
              <a:moveTo>
                <a:pt x="0" y="0"/>
              </a:moveTo>
              <a:lnTo>
                <a:pt x="77704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AA0BED-6122-445F-A777-459A34B40B6D}">
      <dsp:nvSpPr>
        <dsp:cNvPr id="0" name=""/>
        <dsp:cNvSpPr/>
      </dsp:nvSpPr>
      <dsp:spPr>
        <a:xfrm>
          <a:off x="1853250" y="3372761"/>
          <a:ext cx="909718" cy="90971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US" sz="1400" kern="1200" dirty="0" err="1"/>
            <a:t>Phronesis</a:t>
          </a:r>
          <a:r>
            <a:rPr lang="en-US" sz="1400" kern="1200" dirty="0"/>
            <a:t>:</a:t>
          </a:r>
        </a:p>
        <a:p>
          <a:pPr marL="0" lvl="0" indent="0" algn="ctr" defTabSz="622300">
            <a:lnSpc>
              <a:spcPct val="90000"/>
            </a:lnSpc>
            <a:spcBef>
              <a:spcPct val="0"/>
            </a:spcBef>
            <a:spcAft>
              <a:spcPct val="35000"/>
            </a:spcAft>
            <a:buNone/>
          </a:pPr>
          <a:r>
            <a:rPr lang="en-US" sz="1400" kern="1200" dirty="0"/>
            <a:t>Practical wisdom</a:t>
          </a:r>
        </a:p>
      </dsp:txBody>
      <dsp:txXfrm>
        <a:off x="1897659" y="3417170"/>
        <a:ext cx="820900" cy="820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A5A0C-546F-2B4F-BA8B-A7985C5F5272}">
      <dsp:nvSpPr>
        <dsp:cNvPr id="0" name=""/>
        <dsp:cNvSpPr/>
      </dsp:nvSpPr>
      <dsp:spPr>
        <a:xfrm>
          <a:off x="0" y="189496"/>
          <a:ext cx="4933893"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Eudamonism</a:t>
          </a:r>
        </a:p>
      </dsp:txBody>
      <dsp:txXfrm>
        <a:off x="49176" y="238672"/>
        <a:ext cx="4835541" cy="909018"/>
      </dsp:txXfrm>
    </dsp:sp>
    <dsp:sp modelId="{2FA4BC9A-8102-CE41-A211-F1238BB1492B}">
      <dsp:nvSpPr>
        <dsp:cNvPr id="0" name=""/>
        <dsp:cNvSpPr/>
      </dsp:nvSpPr>
      <dsp:spPr>
        <a:xfrm>
          <a:off x="0" y="1196866"/>
          <a:ext cx="4933893"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1"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t>good acts are those that produce eudaimonia</a:t>
          </a:r>
        </a:p>
      </dsp:txBody>
      <dsp:txXfrm>
        <a:off x="0" y="1196866"/>
        <a:ext cx="4933893" cy="1043280"/>
      </dsp:txXfrm>
    </dsp:sp>
    <dsp:sp modelId="{FF3B76D6-FC3B-4B44-BFE4-27A1D3085ABD}">
      <dsp:nvSpPr>
        <dsp:cNvPr id="0" name=""/>
        <dsp:cNvSpPr/>
      </dsp:nvSpPr>
      <dsp:spPr>
        <a:xfrm>
          <a:off x="0" y="2240146"/>
          <a:ext cx="4933893" cy="10073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Agent-based</a:t>
          </a:r>
        </a:p>
      </dsp:txBody>
      <dsp:txXfrm>
        <a:off x="49176" y="2289322"/>
        <a:ext cx="4835541" cy="909018"/>
      </dsp:txXfrm>
    </dsp:sp>
    <dsp:sp modelId="{CD86A352-92A0-414F-8378-9C761E8987F1}">
      <dsp:nvSpPr>
        <dsp:cNvPr id="0" name=""/>
        <dsp:cNvSpPr/>
      </dsp:nvSpPr>
      <dsp:spPr>
        <a:xfrm>
          <a:off x="0" y="3247516"/>
          <a:ext cx="4933893" cy="152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651"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a:t>Good acts are those that are performed with virtuous intention </a:t>
          </a:r>
        </a:p>
      </dsp:txBody>
      <dsp:txXfrm>
        <a:off x="0" y="3247516"/>
        <a:ext cx="4933893" cy="1521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59A80-1BC3-0046-9343-50D48192A1FA}">
      <dsp:nvSpPr>
        <dsp:cNvPr id="0" name=""/>
        <dsp:cNvSpPr/>
      </dsp:nvSpPr>
      <dsp:spPr>
        <a:xfrm>
          <a:off x="0" y="228240"/>
          <a:ext cx="5219958" cy="95471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Not very helpful to people who aren’t virtuous or don’t have practical wisdom</a:t>
          </a:r>
        </a:p>
      </dsp:txBody>
      <dsp:txXfrm>
        <a:off x="46606" y="274846"/>
        <a:ext cx="5126746" cy="861507"/>
      </dsp:txXfrm>
    </dsp:sp>
    <dsp:sp modelId="{23E780A8-59D8-0347-B3C5-48EAE737979D}">
      <dsp:nvSpPr>
        <dsp:cNvPr id="0" name=""/>
        <dsp:cNvSpPr/>
      </dsp:nvSpPr>
      <dsp:spPr>
        <a:xfrm>
          <a:off x="0" y="1182960"/>
          <a:ext cx="5219958" cy="268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Is it enough to tell somebody to “be generous?”</a:t>
          </a:r>
        </a:p>
        <a:p>
          <a:pPr marL="171450" lvl="1" indent="-171450" algn="l" defTabSz="844550">
            <a:lnSpc>
              <a:spcPct val="90000"/>
            </a:lnSpc>
            <a:spcBef>
              <a:spcPct val="0"/>
            </a:spcBef>
            <a:spcAft>
              <a:spcPct val="20000"/>
            </a:spcAft>
            <a:buChar char="•"/>
          </a:pPr>
          <a:r>
            <a:rPr lang="en-US" sz="1900" kern="1200"/>
            <a:t>More descriptive than prescriptive</a:t>
          </a:r>
        </a:p>
        <a:p>
          <a:pPr marL="171450" lvl="1" indent="-171450" algn="l" defTabSz="844550">
            <a:lnSpc>
              <a:spcPct val="90000"/>
            </a:lnSpc>
            <a:spcBef>
              <a:spcPct val="0"/>
            </a:spcBef>
            <a:spcAft>
              <a:spcPct val="20000"/>
            </a:spcAft>
            <a:buChar char="•"/>
          </a:pPr>
          <a:r>
            <a:rPr lang="en-US" sz="1900" kern="1200"/>
            <a:t>Conflicts between virtues are resolved by practical wisdom</a:t>
          </a:r>
        </a:p>
        <a:p>
          <a:pPr marL="342900" lvl="2" indent="-171450" algn="l" defTabSz="844550">
            <a:lnSpc>
              <a:spcPct val="90000"/>
            </a:lnSpc>
            <a:spcBef>
              <a:spcPct val="0"/>
            </a:spcBef>
            <a:spcAft>
              <a:spcPct val="20000"/>
            </a:spcAft>
            <a:buChar char="•"/>
          </a:pPr>
          <a:r>
            <a:rPr lang="en-US" sz="1900" kern="1200"/>
            <a:t>Should I lie to preserve my friend’s feelings (kindness) or should I tell the truth (honesty)</a:t>
          </a:r>
        </a:p>
        <a:p>
          <a:pPr marL="342900" lvl="2" indent="-171450" algn="l" defTabSz="844550">
            <a:lnSpc>
              <a:spcPct val="90000"/>
            </a:lnSpc>
            <a:spcBef>
              <a:spcPct val="0"/>
            </a:spcBef>
            <a:spcAft>
              <a:spcPct val="20000"/>
            </a:spcAft>
            <a:buChar char="•"/>
          </a:pPr>
          <a:r>
            <a:rPr lang="en-US" sz="1900" kern="1200"/>
            <a:t>Practical wisdom (</a:t>
          </a:r>
          <a:r>
            <a:rPr lang="en-US" sz="1900" i="1" kern="1200"/>
            <a:t>how</a:t>
          </a:r>
          <a:r>
            <a:rPr lang="en-US" sz="1900" kern="1200"/>
            <a:t> to achieve a good outcome) is gained through experience, not helpful to people who lack it</a:t>
          </a:r>
        </a:p>
      </dsp:txBody>
      <dsp:txXfrm>
        <a:off x="0" y="1182960"/>
        <a:ext cx="5219958" cy="2682720"/>
      </dsp:txXfrm>
    </dsp:sp>
    <dsp:sp modelId="{FC6EAE3A-137C-E043-A642-6D6802EB14EC}">
      <dsp:nvSpPr>
        <dsp:cNvPr id="0" name=""/>
        <dsp:cNvSpPr/>
      </dsp:nvSpPr>
      <dsp:spPr>
        <a:xfrm>
          <a:off x="0" y="3865680"/>
          <a:ext cx="5219958" cy="95471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More focused on what kind of person to be than what to do</a:t>
          </a:r>
        </a:p>
      </dsp:txBody>
      <dsp:txXfrm>
        <a:off x="46606" y="3912286"/>
        <a:ext cx="5126746" cy="861507"/>
      </dsp:txXfrm>
    </dsp:sp>
    <dsp:sp modelId="{28090088-95BA-6042-A1AC-3BE226AEB642}">
      <dsp:nvSpPr>
        <dsp:cNvPr id="0" name=""/>
        <dsp:cNvSpPr/>
      </dsp:nvSpPr>
      <dsp:spPr>
        <a:xfrm>
          <a:off x="0" y="4820400"/>
          <a:ext cx="5219958" cy="397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734"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Not helpful in judging specific actions</a:t>
          </a:r>
        </a:p>
      </dsp:txBody>
      <dsp:txXfrm>
        <a:off x="0" y="4820400"/>
        <a:ext cx="5219958" cy="397440"/>
      </dsp:txXfrm>
    </dsp:sp>
    <dsp:sp modelId="{F034A92B-AA47-1E4D-8658-F5BDB922973C}">
      <dsp:nvSpPr>
        <dsp:cNvPr id="0" name=""/>
        <dsp:cNvSpPr/>
      </dsp:nvSpPr>
      <dsp:spPr>
        <a:xfrm>
          <a:off x="0" y="5217840"/>
          <a:ext cx="5219958" cy="95471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People might mean well but do harm</a:t>
          </a:r>
        </a:p>
      </dsp:txBody>
      <dsp:txXfrm>
        <a:off x="46606" y="5264446"/>
        <a:ext cx="5126746" cy="86150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B7C45-CC95-364E-9421-B9A245F55C88}">
      <dsp:nvSpPr>
        <dsp:cNvPr id="0" name=""/>
        <dsp:cNvSpPr/>
      </dsp:nvSpPr>
      <dsp:spPr>
        <a:xfrm>
          <a:off x="0" y="107829"/>
          <a:ext cx="7886700" cy="12729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Moral philosophers attempt to refine or argue for/against certain ethical perspectives</a:t>
          </a:r>
        </a:p>
      </dsp:txBody>
      <dsp:txXfrm>
        <a:off x="62141" y="169970"/>
        <a:ext cx="7762418" cy="1148678"/>
      </dsp:txXfrm>
    </dsp:sp>
    <dsp:sp modelId="{B5760003-B079-8541-B031-20DE00AB2882}">
      <dsp:nvSpPr>
        <dsp:cNvPr id="0" name=""/>
        <dsp:cNvSpPr/>
      </dsp:nvSpPr>
      <dsp:spPr>
        <a:xfrm>
          <a:off x="0" y="1380789"/>
          <a:ext cx="78867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There are *many* variants of the three perspectives, as well as perspectives we won’t cover</a:t>
          </a:r>
        </a:p>
      </dsp:txBody>
      <dsp:txXfrm>
        <a:off x="0" y="1380789"/>
        <a:ext cx="7886700" cy="794880"/>
      </dsp:txXfrm>
    </dsp:sp>
    <dsp:sp modelId="{AF50760C-D6AF-7B43-A046-0726B83D85CC}">
      <dsp:nvSpPr>
        <dsp:cNvPr id="0" name=""/>
        <dsp:cNvSpPr/>
      </dsp:nvSpPr>
      <dsp:spPr>
        <a:xfrm>
          <a:off x="0" y="2175669"/>
          <a:ext cx="7886700" cy="12729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Our purposes are simpler:</a:t>
          </a:r>
        </a:p>
      </dsp:txBody>
      <dsp:txXfrm>
        <a:off x="62141" y="2237810"/>
        <a:ext cx="7762418" cy="1148678"/>
      </dsp:txXfrm>
    </dsp:sp>
    <dsp:sp modelId="{CE8DF210-52A3-3B46-B575-52A9C1D8F3AD}">
      <dsp:nvSpPr>
        <dsp:cNvPr id="0" name=""/>
        <dsp:cNvSpPr/>
      </dsp:nvSpPr>
      <dsp:spPr>
        <a:xfrm>
          <a:off x="0" y="3448629"/>
          <a:ext cx="7886700" cy="794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0403"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To gain habits of thought that allow us to analyze ethics of data/ AI algorithms from different perspectives</a:t>
          </a:r>
        </a:p>
      </dsp:txBody>
      <dsp:txXfrm>
        <a:off x="0" y="3448629"/>
        <a:ext cx="7886700" cy="79488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CF161-0FEF-44A5-BB87-1608EF321AAB}" type="datetimeFigureOut">
              <a:rPr lang="en-US" smtClean="0"/>
              <a:t>5/23/23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50A317-1F4E-418C-B8DA-047FB60FB696}" type="slidenum">
              <a:rPr lang="en-US" smtClean="0"/>
              <a:t>‹#›</a:t>
            </a:fld>
            <a:endParaRPr lang="en-US"/>
          </a:p>
        </p:txBody>
      </p:sp>
    </p:spTree>
    <p:extLst>
      <p:ext uri="{BB962C8B-B14F-4D97-AF65-F5344CB8AC3E}">
        <p14:creationId xmlns:p14="http://schemas.microsoft.com/office/powerpoint/2010/main" val="3322337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1</a:t>
            </a:fld>
            <a:endParaRPr lang="en-US"/>
          </a:p>
        </p:txBody>
      </p:sp>
    </p:spTree>
    <p:extLst>
      <p:ext uri="{BB962C8B-B14F-4D97-AF65-F5344CB8AC3E}">
        <p14:creationId xmlns:p14="http://schemas.microsoft.com/office/powerpoint/2010/main" val="2076434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30</a:t>
            </a:fld>
            <a:endParaRPr lang="en-US"/>
          </a:p>
        </p:txBody>
      </p:sp>
    </p:spTree>
    <p:extLst>
      <p:ext uri="{BB962C8B-B14F-4D97-AF65-F5344CB8AC3E}">
        <p14:creationId xmlns:p14="http://schemas.microsoft.com/office/powerpoint/2010/main" val="360933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35</a:t>
            </a:fld>
            <a:endParaRPr lang="en-US"/>
          </a:p>
        </p:txBody>
      </p:sp>
    </p:spTree>
    <p:extLst>
      <p:ext uri="{BB962C8B-B14F-4D97-AF65-F5344CB8AC3E}">
        <p14:creationId xmlns:p14="http://schemas.microsoft.com/office/powerpoint/2010/main" val="3494991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48</a:t>
            </a:fld>
            <a:endParaRPr lang="en-US"/>
          </a:p>
        </p:txBody>
      </p:sp>
    </p:spTree>
    <p:extLst>
      <p:ext uri="{BB962C8B-B14F-4D97-AF65-F5344CB8AC3E}">
        <p14:creationId xmlns:p14="http://schemas.microsoft.com/office/powerpoint/2010/main" val="1407097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59</a:t>
            </a:fld>
            <a:endParaRPr lang="en-US"/>
          </a:p>
        </p:txBody>
      </p:sp>
    </p:spTree>
    <p:extLst>
      <p:ext uri="{BB962C8B-B14F-4D97-AF65-F5344CB8AC3E}">
        <p14:creationId xmlns:p14="http://schemas.microsoft.com/office/powerpoint/2010/main" val="3883489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315332-F04D-4BF5-B237-DE6402F9CCE6}" type="slidenum">
              <a:rPr lang="en-US" smtClean="0"/>
              <a:t>8</a:t>
            </a:fld>
            <a:endParaRPr lang="en-US"/>
          </a:p>
        </p:txBody>
      </p:sp>
    </p:spTree>
    <p:extLst>
      <p:ext uri="{BB962C8B-B14F-4D97-AF65-F5344CB8AC3E}">
        <p14:creationId xmlns:p14="http://schemas.microsoft.com/office/powerpoint/2010/main" val="3607243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10</a:t>
            </a:fld>
            <a:endParaRPr lang="en-US"/>
          </a:p>
        </p:txBody>
      </p:sp>
    </p:spTree>
    <p:extLst>
      <p:ext uri="{BB962C8B-B14F-4D97-AF65-F5344CB8AC3E}">
        <p14:creationId xmlns:p14="http://schemas.microsoft.com/office/powerpoint/2010/main" val="4071760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0A317-1F4E-418C-B8DA-047FB60FB696}" type="slidenum">
              <a:rPr lang="en-US" smtClean="0"/>
              <a:t>12</a:t>
            </a:fld>
            <a:endParaRPr lang="en-US"/>
          </a:p>
        </p:txBody>
      </p:sp>
    </p:spTree>
    <p:extLst>
      <p:ext uri="{BB962C8B-B14F-4D97-AF65-F5344CB8AC3E}">
        <p14:creationId xmlns:p14="http://schemas.microsoft.com/office/powerpoint/2010/main" val="427648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Discussion</a:t>
            </a:r>
            <a:r>
              <a:rPr lang="en-US" baseline="0" dirty="0"/>
              <a:t> exercise.  Ask for reasons why one of these outcomes is better</a:t>
            </a:r>
          </a:p>
          <a:p>
            <a:endParaRPr lang="en-US" baseline="0" dirty="0"/>
          </a:p>
          <a:p>
            <a:r>
              <a:rPr lang="en-US" baseline="0" dirty="0"/>
              <a:t>Things that might come up: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Simple consequentialism – Option 1 is greatest total gift, thus better</a:t>
            </a:r>
          </a:p>
          <a:p>
            <a:r>
              <a:rPr lang="en-US" baseline="0" dirty="0"/>
              <a:t>Simple consequentialism – diminishing marginal utility means option 2 results in greatest benefit</a:t>
            </a:r>
          </a:p>
          <a:p>
            <a:r>
              <a:rPr lang="en-US" baseline="0" dirty="0"/>
              <a:t>Pluralism – option 2 is also more just or fair, thus better</a:t>
            </a:r>
          </a:p>
          <a:p>
            <a:endParaRPr lang="en-US" baseline="0" dirty="0"/>
          </a:p>
          <a:p>
            <a:r>
              <a:rPr lang="en-US" baseline="0" dirty="0"/>
              <a:t>Consequentialism - Who needs it most?</a:t>
            </a:r>
            <a:endParaRPr lang="en-US" dirty="0"/>
          </a:p>
        </p:txBody>
      </p:sp>
      <p:sp>
        <p:nvSpPr>
          <p:cNvPr id="4" name="Slide Number Placeholder 3"/>
          <p:cNvSpPr>
            <a:spLocks noGrp="1"/>
          </p:cNvSpPr>
          <p:nvPr>
            <p:ph type="sldNum" sz="quarter" idx="10"/>
          </p:nvPr>
        </p:nvSpPr>
        <p:spPr/>
        <p:txBody>
          <a:bodyPr/>
          <a:lstStyle/>
          <a:p>
            <a:fld id="{3C315332-F04D-4BF5-B237-DE6402F9CCE6}" type="slidenum">
              <a:rPr lang="en-US" smtClean="0"/>
              <a:t>13</a:t>
            </a:fld>
            <a:endParaRPr lang="en-US"/>
          </a:p>
        </p:txBody>
      </p:sp>
    </p:spTree>
    <p:extLst>
      <p:ext uri="{BB962C8B-B14F-4D97-AF65-F5344CB8AC3E}">
        <p14:creationId xmlns:p14="http://schemas.microsoft.com/office/powerpoint/2010/main" val="2886324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a:t>Actual consequentialism</a:t>
            </a:r>
            <a:r>
              <a:rPr lang="en-US" baseline="0" dirty="0"/>
              <a:t>: </a:t>
            </a:r>
            <a:r>
              <a:rPr lang="en-US" dirty="0"/>
              <a:t>The homeless man died as a consequence of Fred’s actions, therefore, Fred’s actions were morally wrong</a:t>
            </a: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lang="en-US" dirty="0"/>
              <a:t>… leads to virtue ethics – the</a:t>
            </a:r>
            <a:r>
              <a:rPr lang="en-US" baseline="0" dirty="0"/>
              <a:t> intention to be charitable was there – this guided action. Consequences were out of Fred’s control.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C315332-F04D-4BF5-B237-DE6402F9CCE6}" type="slidenum">
              <a:rPr lang="en-US" smtClean="0"/>
              <a:t>15</a:t>
            </a:fld>
            <a:endParaRPr lang="en-US"/>
          </a:p>
        </p:txBody>
      </p:sp>
    </p:spTree>
    <p:extLst>
      <p:ext uri="{BB962C8B-B14F-4D97-AF65-F5344CB8AC3E}">
        <p14:creationId xmlns:p14="http://schemas.microsoft.com/office/powerpoint/2010/main" val="3317191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Leads to deontology: doctor has a duty to do no harm</a:t>
            </a:r>
          </a:p>
        </p:txBody>
      </p:sp>
      <p:sp>
        <p:nvSpPr>
          <p:cNvPr id="4" name="Slide Number Placeholder 3"/>
          <p:cNvSpPr>
            <a:spLocks noGrp="1"/>
          </p:cNvSpPr>
          <p:nvPr>
            <p:ph type="sldNum" sz="quarter" idx="10"/>
          </p:nvPr>
        </p:nvSpPr>
        <p:spPr/>
        <p:txBody>
          <a:bodyPr/>
          <a:lstStyle/>
          <a:p>
            <a:fld id="{3C315332-F04D-4BF5-B237-DE6402F9CCE6}" type="slidenum">
              <a:rPr lang="en-US" smtClean="0"/>
              <a:t>16</a:t>
            </a:fld>
            <a:endParaRPr lang="en-US"/>
          </a:p>
        </p:txBody>
      </p:sp>
    </p:spTree>
    <p:extLst>
      <p:ext uri="{BB962C8B-B14F-4D97-AF65-F5344CB8AC3E}">
        <p14:creationId xmlns:p14="http://schemas.microsoft.com/office/powerpoint/2010/main" val="142971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Agent-centered deontology</a:t>
            </a:r>
            <a:r>
              <a:rPr lang="en-US" baseline="0" dirty="0"/>
              <a:t> is attractive in that it is descriptive of behavior, even if logically it’s not always clearly compelling as a prescriptive framework </a:t>
            </a:r>
            <a:endParaRPr lang="en-US" dirty="0"/>
          </a:p>
        </p:txBody>
      </p:sp>
      <p:sp>
        <p:nvSpPr>
          <p:cNvPr id="4" name="Slide Number Placeholder 3"/>
          <p:cNvSpPr>
            <a:spLocks noGrp="1"/>
          </p:cNvSpPr>
          <p:nvPr>
            <p:ph type="sldNum" sz="quarter" idx="10"/>
          </p:nvPr>
        </p:nvSpPr>
        <p:spPr/>
        <p:txBody>
          <a:bodyPr/>
          <a:lstStyle/>
          <a:p>
            <a:fld id="{3C315332-F04D-4BF5-B237-DE6402F9CCE6}" type="slidenum">
              <a:rPr lang="en-US" smtClean="0"/>
              <a:t>20</a:t>
            </a:fld>
            <a:endParaRPr lang="en-US"/>
          </a:p>
        </p:txBody>
      </p:sp>
    </p:spTree>
    <p:extLst>
      <p:ext uri="{BB962C8B-B14F-4D97-AF65-F5344CB8AC3E}">
        <p14:creationId xmlns:p14="http://schemas.microsoft.com/office/powerpoint/2010/main" val="3427185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from </a:t>
            </a:r>
            <a:r>
              <a:rPr lang="en-US" dirty="0" err="1"/>
              <a:t>stanford</a:t>
            </a:r>
            <a:r>
              <a:rPr lang="en-US" dirty="0"/>
              <a:t> dictionary of philosophy of where</a:t>
            </a:r>
            <a:r>
              <a:rPr lang="en-US" baseline="0" dirty="0"/>
              <a:t> they differ: </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Someone who is sick – let them sacrifice themselves. Allowance. But patient centered still says no</a:t>
            </a:r>
          </a:p>
          <a:p>
            <a:endParaRPr lang="en-US" sz="1200" b="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all will die in a lifeboat unless one is killed and eaten; when Siamese twins are conjoined such that both will die unless the organs of one are given to the other via an operation that kills the first; when all of a group of soldiers will die unless the body of one is used to hold down the enemy barbed wire, allowing the rest to save themselves; when a group of villagers will all be shot by a blood-thirsty tyrant unless they select one of their numbers to slake the tyrants lust for death</a:t>
            </a:r>
            <a:endParaRPr lang="en-US" dirty="0"/>
          </a:p>
        </p:txBody>
      </p:sp>
      <p:sp>
        <p:nvSpPr>
          <p:cNvPr id="4" name="Slide Number Placeholder 3"/>
          <p:cNvSpPr>
            <a:spLocks noGrp="1"/>
          </p:cNvSpPr>
          <p:nvPr>
            <p:ph type="sldNum" sz="quarter" idx="10"/>
          </p:nvPr>
        </p:nvSpPr>
        <p:spPr/>
        <p:txBody>
          <a:bodyPr/>
          <a:lstStyle/>
          <a:p>
            <a:fld id="{3C315332-F04D-4BF5-B237-DE6402F9CCE6}" type="slidenum">
              <a:rPr lang="en-US" smtClean="0"/>
              <a:t>22</a:t>
            </a:fld>
            <a:endParaRPr lang="en-US"/>
          </a:p>
        </p:txBody>
      </p:sp>
    </p:spTree>
    <p:extLst>
      <p:ext uri="{BB962C8B-B14F-4D97-AF65-F5344CB8AC3E}">
        <p14:creationId xmlns:p14="http://schemas.microsoft.com/office/powerpoint/2010/main" val="1289863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222DD-0114-4A51-B914-CD880674B6FC}"/>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C8B128-DE54-4B53-9BE2-E4D5D6DD9267}"/>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E5219F-BA39-4400-B4BD-BA86069B5F96}"/>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224EF23-D426-4596-9959-AA2EAE24D6BD}"/>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C3F18FE-B21C-46C3-8CDE-3FE582C29C98}"/>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6111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02CFD-9D47-4141-8776-38F77B72DD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49240B-AE9A-4A08-8728-60E686974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6150B-FE5E-4577-9DFC-5EA028C29919}"/>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039B259-DADD-4D2D-8A4F-61E301B96A75}"/>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BE4B84AB-4D34-49A6-9720-1A8B64ED809B}"/>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52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0524EF-AE91-4C13-9D3D-EB0D92FC3E6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7162D-1886-449A-9832-603957C3C19C}"/>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8AB1A8-0CC0-475C-BA55-8E0D65A65CA4}"/>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255D3CA-D564-4533-B60E-5F603B1234D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56773A9-22F5-405D-869D-BCDA0FEAD81C}"/>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0716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4640-524F-4EEA-A707-011172057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D4DEF-A006-45CD-B11C-F5D6D7B181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7FB85D-BF00-44AD-A29C-CDF0B835D508}"/>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05BD8B58-E123-4994-8D70-ED5ACCDCE01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120BE0D-91ED-41AF-82CE-28141C6BD6D3}"/>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55481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45B8D-DC0A-4DFA-9AAD-D06860BA1F9C}"/>
              </a:ext>
            </a:extLst>
          </p:cNvPr>
          <p:cNvSpPr>
            <a:spLocks noGrp="1"/>
          </p:cNvSpPr>
          <p:nvPr>
            <p:ph type="title"/>
          </p:nvPr>
        </p:nvSpPr>
        <p:spPr>
          <a:xfrm>
            <a:off x="623888" y="1709739"/>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FA1A73-E9AF-4631-B53A-310DA0DADBB8}"/>
              </a:ext>
            </a:extLst>
          </p:cNvPr>
          <p:cNvSpPr>
            <a:spLocks noGrp="1"/>
          </p:cNvSpPr>
          <p:nvPr>
            <p:ph type="body" idx="1"/>
          </p:nvPr>
        </p:nvSpPr>
        <p:spPr>
          <a:xfrm>
            <a:off x="623888" y="4589464"/>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E86CAA-1513-43E7-8914-E825921A2D25}"/>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7F8C65D2-0ACD-4312-882D-E57CC754EAA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DB6494D-673C-4A3E-A112-D6F011B7C196}"/>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78317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AE1AE-A304-471C-B2E9-B5B6A83FE7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0DA7A5-1432-42DB-9C05-6AA7C284C96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EED24B-B12F-452D-97BA-8BDAB434C964}"/>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C1AA5-9171-461A-968F-C051E46C8AA9}"/>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7BC856D7-59D6-4933-BC58-DC09A5E0ECED}"/>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0753685F-BB60-4D00-93E4-6DFA204A1C5D}"/>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853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B5884-2C6C-472E-849A-D9C5478132D4}"/>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A7DF61-00E8-4547-AF04-A5FB0FBC7B90}"/>
              </a:ext>
            </a:extLst>
          </p:cNvPr>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DFA2D3-8236-4AEA-8C95-274CD4C39AFB}"/>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909FCB-CA3B-4236-942F-1B29AD16257B}"/>
              </a:ext>
            </a:extLst>
          </p:cNvPr>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0BDE68-4C5F-4C39-9D29-C9A2CFA3EC98}"/>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BE563A-A857-47DA-ADDD-665ACE59366B}"/>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71BF025F-24AD-4497-8D1C-C8163A30D108}"/>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9F65D518-1DEC-43ED-AB95-8EA5F73187C4}"/>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3046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4B383-78B1-41BC-843B-A5A5164D94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21B8F1-B7CC-453A-895F-6E8D1C9A8183}"/>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372913A1-ADD4-42BF-ACEF-E2BF16B6C6B1}"/>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BB5CC0BB-9DA7-448E-8671-1E74BBFB4F36}"/>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7458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A6A735-FD9F-43C0-B077-DB3AF2D449AC}"/>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48E019C3-16DF-41FE-8262-4F90D231B06C}"/>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BC99E6C4-5608-4C2B-BC3E-0F431DF3BC4E}"/>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2265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B03AE-7CAF-45E1-9646-CE53BE0FC728}"/>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E71AB-354D-48D5-91A0-9444F37B7D2E}"/>
              </a:ext>
            </a:extLst>
          </p:cNvPr>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C4B37-FE33-4AAB-91BC-CEA9BE8B761C}"/>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D53FEE-30A6-49DD-B21A-935CCB52BE35}"/>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427AAAD-17E6-4F74-99D8-14C00907AC9A}"/>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DC7DB9-1FD1-434D-A4A2-3E12418A354C}"/>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179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28317-259A-45D2-AB05-3D694C185D55}"/>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84AC0E-CCF3-4A07-A6AA-21750F626817}"/>
              </a:ext>
            </a:extLst>
          </p:cNvPr>
          <p:cNvSpPr>
            <a:spLocks noGrp="1"/>
          </p:cNvSpPr>
          <p:nvPr>
            <p:ph type="pic" idx="1"/>
          </p:nvPr>
        </p:nvSpPr>
        <p:spPr>
          <a:xfrm>
            <a:off x="3887391" y="987426"/>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8C8AA8-CD31-43DC-8292-F4ABAEA184F2}"/>
              </a:ext>
            </a:extLst>
          </p:cNvPr>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644FC6-4F78-422E-A0B0-A97ABC609ACC}"/>
              </a:ext>
            </a:extLst>
          </p:cNvPr>
          <p:cNvSpPr>
            <a:spLocks noGrp="1"/>
          </p:cNvSpPr>
          <p:nvPr>
            <p:ph type="dt" sz="half" idx="10"/>
          </p:nvPr>
        </p:nvSpPr>
        <p:spPr/>
        <p:txBody>
          <a:body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B495F465-D560-4042-9AAA-171E7F96321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80E9567A-3B3D-4515-854D-8B574EDA1AC4}"/>
              </a:ext>
            </a:extLst>
          </p:cNvPr>
          <p:cNvSpPr>
            <a:spLocks noGrp="1"/>
          </p:cNvSpPr>
          <p:nvPr>
            <p:ph type="sldNum" sz="quarter" idx="12"/>
          </p:nvPr>
        </p:nvSpPr>
        <p:spPr/>
        <p:txBody>
          <a:body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9948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B4CE8C-1E2E-4946-9690-AF7508E30EC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51E3D5-49CD-47B2-A65E-D50AA778CB2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97296-B950-422F-A4C9-C2940920336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68E71E-329E-47FB-9819-D4C603714581}" type="datetimeFigureOut">
              <a:rPr lang="en-US" smtClean="0">
                <a:solidFill>
                  <a:prstClr val="black">
                    <a:tint val="75000"/>
                  </a:prstClr>
                </a:solidFill>
              </a:rPr>
              <a:pPr/>
              <a:t>5/23/23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6926A33-75A1-42C3-BB8B-5A513889C714}"/>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0CC89AD-88B4-4F56-AAD7-377F9F78F8D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1635C-F078-4CC7-AF4A-863DAE6AD03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7042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tb-WdVA4_bo&amp;t=5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Data Ethics</a:t>
            </a:r>
          </a:p>
        </p:txBody>
      </p:sp>
      <p:sp>
        <p:nvSpPr>
          <p:cNvPr id="3" name="Subtitle 2"/>
          <p:cNvSpPr>
            <a:spLocks noGrp="1"/>
          </p:cNvSpPr>
          <p:nvPr>
            <p:ph type="subTitle" idx="1"/>
          </p:nvPr>
        </p:nvSpPr>
        <p:spPr>
          <a:xfrm>
            <a:off x="1371600" y="3886200"/>
            <a:ext cx="6858000" cy="2590800"/>
          </a:xfrm>
        </p:spPr>
        <p:txBody>
          <a:bodyPr>
            <a:normAutofit/>
          </a:bodyPr>
          <a:lstStyle/>
          <a:p>
            <a:pPr marL="514350" indent="-514350" algn="l">
              <a:buFont typeface="+mj-lt"/>
              <a:buAutoNum type="arabicPeriod"/>
            </a:pPr>
            <a:r>
              <a:rPr lang="en-US" dirty="0"/>
              <a:t>Ethical Framework </a:t>
            </a:r>
          </a:p>
          <a:p>
            <a:pPr marL="514350" indent="-514350" algn="l">
              <a:buFont typeface="+mj-lt"/>
              <a:buAutoNum type="arabicPeriod"/>
            </a:pPr>
            <a:r>
              <a:rPr lang="en-US" dirty="0"/>
              <a:t>Algorithmic Bias/Fairness (COMPAS)</a:t>
            </a:r>
          </a:p>
        </p:txBody>
      </p:sp>
    </p:spTree>
    <p:extLst>
      <p:ext uri="{BB962C8B-B14F-4D97-AF65-F5344CB8AC3E}">
        <p14:creationId xmlns:p14="http://schemas.microsoft.com/office/powerpoint/2010/main" val="1827118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7" y="1166932"/>
            <a:ext cx="2686555" cy="4279709"/>
          </a:xfrm>
        </p:spPr>
        <p:txBody>
          <a:bodyPr anchor="ctr">
            <a:normAutofit/>
          </a:bodyPr>
          <a:lstStyle/>
          <a:p>
            <a:r>
              <a:rPr lang="en-US" sz="4200">
                <a:solidFill>
                  <a:schemeClr val="bg1"/>
                </a:solidFill>
              </a:rPr>
              <a:t>The ends justify the means</a:t>
            </a:r>
          </a:p>
        </p:txBody>
      </p:sp>
      <p:sp>
        <p:nvSpPr>
          <p:cNvPr id="3" name="Content Placeholder 2"/>
          <p:cNvSpPr>
            <a:spLocks noGrp="1"/>
          </p:cNvSpPr>
          <p:nvPr>
            <p:ph idx="1"/>
          </p:nvPr>
        </p:nvSpPr>
        <p:spPr>
          <a:xfrm>
            <a:off x="3695440" y="228600"/>
            <a:ext cx="5296160" cy="6629399"/>
          </a:xfrm>
        </p:spPr>
        <p:txBody>
          <a:bodyPr anchor="ctr">
            <a:normAutofit/>
          </a:bodyPr>
          <a:lstStyle/>
          <a:p>
            <a:pPr marL="0" indent="0">
              <a:buNone/>
            </a:pPr>
            <a:r>
              <a:rPr lang="en-US" dirty="0"/>
              <a:t>Example: Should I use credit scores in my hiring decisions?</a:t>
            </a:r>
          </a:p>
          <a:p>
            <a:r>
              <a:rPr lang="en-US" dirty="0"/>
              <a:t>Consequentialist questions: </a:t>
            </a:r>
          </a:p>
          <a:p>
            <a:pPr lvl="1"/>
            <a:r>
              <a:rPr lang="en-US" sz="2800" dirty="0"/>
              <a:t>does it help people more than it hurts people? </a:t>
            </a:r>
          </a:p>
          <a:p>
            <a:pPr lvl="1"/>
            <a:r>
              <a:rPr lang="en-US" sz="2800" dirty="0"/>
              <a:t>Are the aggregate consequences of using it better than the aggregate consequences of not using it?</a:t>
            </a:r>
          </a:p>
          <a:p>
            <a:pPr lvl="1"/>
            <a:r>
              <a:rPr lang="en-US" sz="2800" dirty="0"/>
              <a:t>Are the aggregate consequences of using it better than the aggregate consequences of using some other proxy in my hiring decisions</a:t>
            </a:r>
          </a:p>
        </p:txBody>
      </p:sp>
    </p:spTree>
    <p:extLst>
      <p:ext uri="{BB962C8B-B14F-4D97-AF65-F5344CB8AC3E}">
        <p14:creationId xmlns:p14="http://schemas.microsoft.com/office/powerpoint/2010/main" val="39029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do we measure consequences?</a:t>
            </a:r>
          </a:p>
        </p:txBody>
      </p:sp>
      <p:sp>
        <p:nvSpPr>
          <p:cNvPr id="3" name="Content Placeholder 2"/>
          <p:cNvSpPr>
            <a:spLocks noGrp="1"/>
          </p:cNvSpPr>
          <p:nvPr>
            <p:ph idx="1"/>
          </p:nvPr>
        </p:nvSpPr>
        <p:spPr/>
        <p:txBody>
          <a:bodyPr>
            <a:normAutofit fontScale="92500" lnSpcReduction="10000"/>
          </a:bodyPr>
          <a:lstStyle/>
          <a:p>
            <a:r>
              <a:rPr lang="en-US" dirty="0"/>
              <a:t>Hedonism</a:t>
            </a:r>
          </a:p>
          <a:p>
            <a:pPr lvl="1"/>
            <a:r>
              <a:rPr lang="en-US" dirty="0"/>
              <a:t>Pleasure is the highest good</a:t>
            </a:r>
          </a:p>
          <a:p>
            <a:r>
              <a:rPr lang="en-US" dirty="0"/>
              <a:t>Preference utilitarianism</a:t>
            </a:r>
          </a:p>
          <a:p>
            <a:pPr lvl="1"/>
            <a:r>
              <a:rPr lang="en-US" dirty="0"/>
              <a:t>Fulfillment of preferences and</a:t>
            </a:r>
          </a:p>
          <a:p>
            <a:pPr marL="457200" lvl="1" indent="0">
              <a:buNone/>
            </a:pPr>
            <a:r>
              <a:rPr lang="en-US" dirty="0"/>
              <a:t>   interest of the subjects</a:t>
            </a:r>
          </a:p>
          <a:p>
            <a:r>
              <a:rPr lang="en-US" dirty="0"/>
              <a:t>Pluralism – not one single objectives. Obligations from all ethical theories (may conflict) must be considered then judge how to proceed</a:t>
            </a:r>
          </a:p>
          <a:p>
            <a:pPr lvl="1"/>
            <a:r>
              <a:rPr lang="en-US" dirty="0"/>
              <a:t>Add truth, beauty, fairness, justice, friendship, etc…</a:t>
            </a:r>
          </a:p>
          <a:p>
            <a:r>
              <a:rPr lang="en-US" dirty="0"/>
              <a:t>Utilitarianism</a:t>
            </a:r>
          </a:p>
          <a:p>
            <a:pPr lvl="1"/>
            <a:r>
              <a:rPr lang="en-US" dirty="0"/>
              <a:t>Desired outcome: the max amount of good for the max number of people.</a:t>
            </a:r>
          </a:p>
        </p:txBody>
      </p:sp>
      <p:sp>
        <p:nvSpPr>
          <p:cNvPr id="4" name="Right Brace 3"/>
          <p:cNvSpPr/>
          <p:nvPr/>
        </p:nvSpPr>
        <p:spPr>
          <a:xfrm>
            <a:off x="5562600" y="1752600"/>
            <a:ext cx="381000" cy="1905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926015" y="1827937"/>
            <a:ext cx="2971800" cy="1754326"/>
          </a:xfrm>
          <a:prstGeom prst="rect">
            <a:avLst/>
          </a:prstGeom>
          <a:noFill/>
        </p:spPr>
        <p:txBody>
          <a:bodyPr wrap="square" rtlCol="0">
            <a:spAutoFit/>
          </a:bodyPr>
          <a:lstStyle/>
          <a:p>
            <a:r>
              <a:rPr lang="en-US" dirty="0"/>
              <a:t>Objections: fails for those who take pleasure in causing harm, those who have irrational preferences. How to compare different people’s pleasure or preferences?</a:t>
            </a:r>
          </a:p>
        </p:txBody>
      </p:sp>
    </p:spTree>
    <p:extLst>
      <p:ext uri="{BB962C8B-B14F-4D97-AF65-F5344CB8AC3E}">
        <p14:creationId xmlns:p14="http://schemas.microsoft.com/office/powerpoint/2010/main" val="52484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3300">
                <a:solidFill>
                  <a:schemeClr val="bg1"/>
                </a:solidFill>
              </a:rPr>
              <a:t>Types of consequences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46B337C7-FDE0-42EA-8D9A-6DA3DAD9C396}"/>
              </a:ext>
            </a:extLst>
          </p:cNvPr>
          <p:cNvGraphicFramePr>
            <a:graphicFrameLocks noGrp="1"/>
          </p:cNvGraphicFramePr>
          <p:nvPr>
            <p:ph idx="1"/>
            <p:extLst>
              <p:ext uri="{D42A27DB-BD31-4B8C-83A1-F6EECF244321}">
                <p14:modId xmlns:p14="http://schemas.microsoft.com/office/powerpoint/2010/main" val="1802247127"/>
              </p:ext>
            </p:extLst>
          </p:nvPr>
        </p:nvGraphicFramePr>
        <p:xfrm>
          <a:off x="3695440" y="152400"/>
          <a:ext cx="529616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8492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4" y="450222"/>
            <a:ext cx="313689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581025" y="762000"/>
            <a:ext cx="2696979" cy="3018430"/>
          </a:xfrm>
        </p:spPr>
        <p:txBody>
          <a:bodyPr>
            <a:normAutofit/>
          </a:bodyPr>
          <a:lstStyle/>
          <a:p>
            <a:r>
              <a:rPr lang="en-US" sz="3100" b="1" dirty="0">
                <a:solidFill>
                  <a:srgbClr val="FFFFFF"/>
                </a:solidFill>
                <a:latin typeface="Calibri" panose="020F0502020204030204" pitchFamily="34" charset="0"/>
                <a:cs typeface="Calibri" panose="020F0502020204030204" pitchFamily="34" charset="0"/>
              </a:rPr>
              <a:t>Sometimes different types of consequences are in conflict</a:t>
            </a:r>
          </a:p>
        </p:txBody>
      </p:sp>
      <p:sp>
        <p:nvSpPr>
          <p:cNvPr id="11" name="Rectangle 10">
            <a:extLst>
              <a:ext uri="{FF2B5EF4-FFF2-40B4-BE49-F238E27FC236}">
                <a16:creationId xmlns:a16="http://schemas.microsoft.com/office/drawing/2014/main" id="{9F094233-2135-4AF1-986E-5751814CD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827" y="4209599"/>
            <a:ext cx="3129607" cy="2173848"/>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8127" y="450221"/>
            <a:ext cx="367494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717915" y="609600"/>
            <a:ext cx="3444885" cy="5714999"/>
          </a:xfrm>
        </p:spPr>
        <p:txBody>
          <a:bodyPr anchor="ctr">
            <a:normAutofit/>
          </a:bodyPr>
          <a:lstStyle/>
          <a:p>
            <a:pPr marL="0" indent="0">
              <a:buNone/>
            </a:pPr>
            <a:r>
              <a:rPr lang="en-US" sz="3200" dirty="0">
                <a:latin typeface="Calibri" panose="020F0502020204030204" pitchFamily="34" charset="0"/>
                <a:cs typeface="Calibri" panose="020F0502020204030204" pitchFamily="34" charset="0"/>
              </a:rPr>
              <a:t>Which is better?</a:t>
            </a:r>
          </a:p>
          <a:p>
            <a:pPr marL="971550" lvl="1" indent="-514350">
              <a:buFont typeface="+mj-lt"/>
              <a:buAutoNum type="arabicPeriod"/>
            </a:pPr>
            <a:r>
              <a:rPr lang="en-US" sz="3200" dirty="0">
                <a:latin typeface="Calibri" panose="020F0502020204030204" pitchFamily="34" charset="0"/>
                <a:cs typeface="Calibri" panose="020F0502020204030204" pitchFamily="34" charset="0"/>
              </a:rPr>
              <a:t>Giving one person $100 and nine people $0</a:t>
            </a:r>
          </a:p>
          <a:p>
            <a:pPr marL="971550" lvl="1" indent="-514350">
              <a:buFont typeface="+mj-lt"/>
              <a:buAutoNum type="arabicPeriod"/>
            </a:pPr>
            <a:r>
              <a:rPr lang="en-US" sz="3200" dirty="0">
                <a:latin typeface="Calibri" panose="020F0502020204030204" pitchFamily="34" charset="0"/>
                <a:cs typeface="Calibri" panose="020F0502020204030204" pitchFamily="34" charset="0"/>
              </a:rPr>
              <a:t>Giving 10 people $8 each</a:t>
            </a:r>
          </a:p>
        </p:txBody>
      </p:sp>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899" y="450221"/>
            <a:ext cx="1401025"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3E1239D-8382-5747-8D30-8C9510BAC9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66" y="5057251"/>
            <a:ext cx="2722895" cy="469699"/>
          </a:xfrm>
          <a:prstGeom prst="rect">
            <a:avLst/>
          </a:prstGeom>
        </p:spPr>
      </p:pic>
      <p:sp>
        <p:nvSpPr>
          <p:cNvPr id="17" name="Rectangle 1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309" y="4214253"/>
            <a:ext cx="1401025" cy="217384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404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to consequentialism</a:t>
            </a:r>
          </a:p>
        </p:txBody>
      </p:sp>
      <p:sp>
        <p:nvSpPr>
          <p:cNvPr id="3" name="Content Placeholder 2"/>
          <p:cNvSpPr>
            <a:spLocks noGrp="1"/>
          </p:cNvSpPr>
          <p:nvPr>
            <p:ph idx="1"/>
          </p:nvPr>
        </p:nvSpPr>
        <p:spPr/>
        <p:txBody>
          <a:bodyPr>
            <a:normAutofit fontScale="92500" lnSpcReduction="20000"/>
          </a:bodyPr>
          <a:lstStyle/>
          <a:p>
            <a:r>
              <a:rPr lang="en-US" dirty="0"/>
              <a:t>Some consequences are hard or impossible to compare</a:t>
            </a:r>
          </a:p>
          <a:p>
            <a:pPr lvl="1"/>
            <a:r>
              <a:rPr lang="en-US" dirty="0"/>
              <a:t>How do we weigh the benefit of increased total happiness against the cost of decreased fairness?</a:t>
            </a:r>
          </a:p>
          <a:p>
            <a:pPr lvl="1"/>
            <a:r>
              <a:rPr lang="en-US" dirty="0"/>
              <a:t>If we can’t compute the consequences, then we cannot determine the best course of action</a:t>
            </a:r>
          </a:p>
          <a:p>
            <a:pPr lvl="1"/>
            <a:r>
              <a:rPr lang="en-US" dirty="0"/>
              <a:t>Requires some way of integrating or aggregating different types of costs and benefits</a:t>
            </a:r>
          </a:p>
          <a:p>
            <a:r>
              <a:rPr lang="en-US" dirty="0"/>
              <a:t>Some consequences are unintended or impossible to foresee</a:t>
            </a:r>
          </a:p>
          <a:p>
            <a:pPr lvl="1"/>
            <a:r>
              <a:rPr lang="en-US" dirty="0"/>
              <a:t>Therefore, cannot calculate costs and benefits in advance</a:t>
            </a:r>
          </a:p>
          <a:p>
            <a:pPr lvl="1"/>
            <a:r>
              <a:rPr lang="en-US" dirty="0"/>
              <a:t>Only useful as an ex post facto measure of the moral rightness of an action</a:t>
            </a:r>
          </a:p>
          <a:p>
            <a:pPr lvl="1"/>
            <a:r>
              <a:rPr lang="en-US" dirty="0"/>
              <a:t>One can only use accumulated experience (practical wisdom) to infer expected outcomes</a:t>
            </a:r>
          </a:p>
        </p:txBody>
      </p:sp>
    </p:spTree>
    <p:extLst>
      <p:ext uri="{BB962C8B-B14F-4D97-AF65-F5344CB8AC3E}">
        <p14:creationId xmlns:p14="http://schemas.microsoft.com/office/powerpoint/2010/main" val="396327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to consequentialism: example</a:t>
            </a:r>
          </a:p>
        </p:txBody>
      </p:sp>
      <p:sp>
        <p:nvSpPr>
          <p:cNvPr id="3" name="Content Placeholder 2"/>
          <p:cNvSpPr>
            <a:spLocks noGrp="1"/>
          </p:cNvSpPr>
          <p:nvPr>
            <p:ph idx="1"/>
          </p:nvPr>
        </p:nvSpPr>
        <p:spPr/>
        <p:txBody>
          <a:bodyPr>
            <a:normAutofit lnSpcReduction="10000"/>
          </a:bodyPr>
          <a:lstStyle/>
          <a:p>
            <a:pPr marL="0" indent="0">
              <a:buNone/>
            </a:pPr>
            <a:r>
              <a:rPr lang="en-US" dirty="0"/>
              <a:t>Fred meets a homeless man who is cold, and hungry.  Fred wants to help.  He buys the man dinner and rents them a hotel room for the night.  During the night there is an explosion at the hotel due to a natural gas leak, and the man is killed.</a:t>
            </a:r>
          </a:p>
          <a:p>
            <a:endParaRPr lang="en-US" dirty="0"/>
          </a:p>
          <a:p>
            <a:pPr marL="0" indent="0">
              <a:buNone/>
            </a:pPr>
            <a:r>
              <a:rPr lang="en-US" dirty="0"/>
              <a:t>Did Fred do something morally bad?</a:t>
            </a:r>
          </a:p>
          <a:p>
            <a:r>
              <a:rPr lang="en-US" dirty="0"/>
              <a:t>According to actual consequentialism: yes</a:t>
            </a:r>
          </a:p>
          <a:p>
            <a:r>
              <a:rPr lang="en-US" dirty="0"/>
              <a:t>Does this reveal a flaw in actual consequentialism?</a:t>
            </a:r>
          </a:p>
          <a:p>
            <a:r>
              <a:rPr lang="en-US" dirty="0"/>
              <a:t>Are other ethical perspectives better?</a:t>
            </a:r>
          </a:p>
        </p:txBody>
      </p:sp>
    </p:spTree>
    <p:extLst>
      <p:ext uri="{BB962C8B-B14F-4D97-AF65-F5344CB8AC3E}">
        <p14:creationId xmlns:p14="http://schemas.microsoft.com/office/powerpoint/2010/main" val="495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4" y="450222"/>
            <a:ext cx="313689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p:cNvSpPr>
            <a:spLocks noGrp="1"/>
          </p:cNvSpPr>
          <p:nvPr>
            <p:ph type="title"/>
          </p:nvPr>
        </p:nvSpPr>
        <p:spPr>
          <a:xfrm>
            <a:off x="581025" y="762000"/>
            <a:ext cx="2696979" cy="3018430"/>
          </a:xfrm>
        </p:spPr>
        <p:txBody>
          <a:bodyPr>
            <a:normAutofit/>
          </a:bodyPr>
          <a:lstStyle/>
          <a:p>
            <a:r>
              <a:rPr lang="en-US">
                <a:solidFill>
                  <a:srgbClr val="FFFFFF"/>
                </a:solidFill>
              </a:rPr>
              <a:t>Transplant problem: poll</a:t>
            </a:r>
          </a:p>
        </p:txBody>
      </p:sp>
      <p:sp>
        <p:nvSpPr>
          <p:cNvPr id="11" name="Rectangle 10">
            <a:extLst>
              <a:ext uri="{FF2B5EF4-FFF2-40B4-BE49-F238E27FC236}">
                <a16:creationId xmlns:a16="http://schemas.microsoft.com/office/drawing/2014/main" id="{9F094233-2135-4AF1-986E-5751814CD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827" y="4209599"/>
            <a:ext cx="3129607" cy="2173848"/>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8127" y="450221"/>
            <a:ext cx="367494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944694" y="909143"/>
            <a:ext cx="3005685" cy="5029586"/>
          </a:xfrm>
        </p:spPr>
        <p:txBody>
          <a:bodyPr anchor="ctr">
            <a:normAutofit/>
          </a:bodyPr>
          <a:lstStyle/>
          <a:p>
            <a:r>
              <a:rPr lang="en-US" sz="1800"/>
              <a:t>You are a transplant surgeon.  In your hospital, there are 5 people who each need a different organ to live.</a:t>
            </a:r>
          </a:p>
          <a:p>
            <a:r>
              <a:rPr lang="en-US" sz="1800"/>
              <a:t>There is a healthy person in the waiting room.</a:t>
            </a:r>
          </a:p>
          <a:p>
            <a:r>
              <a:rPr lang="en-US" sz="1800"/>
              <a:t>Should you give the healthy person’s organs to the 5 sick patients? </a:t>
            </a:r>
          </a:p>
          <a:p>
            <a:pPr lvl="1"/>
            <a:r>
              <a:rPr lang="en-US" sz="1800"/>
              <a:t>If you give the healthy person’s organs, he will die, but the five sick people will live.</a:t>
            </a:r>
          </a:p>
          <a:p>
            <a:pPr lvl="1"/>
            <a:r>
              <a:rPr lang="en-US" sz="1800"/>
              <a:t>If you don’t, the healthy person will live, but the five sick people will die</a:t>
            </a:r>
          </a:p>
        </p:txBody>
      </p:sp>
      <p:sp>
        <p:nvSpPr>
          <p:cNvPr id="15" name="Rectangle 1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899" y="450221"/>
            <a:ext cx="1401025"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309F97C5-1B9D-DB47-9615-F2C821B55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66" y="5057251"/>
            <a:ext cx="2722895" cy="469699"/>
          </a:xfrm>
          <a:prstGeom prst="rect">
            <a:avLst/>
          </a:prstGeom>
        </p:spPr>
      </p:pic>
      <p:sp>
        <p:nvSpPr>
          <p:cNvPr id="17" name="Rectangle 1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309" y="4214253"/>
            <a:ext cx="1401025" cy="217384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30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a:xfrm>
            <a:off x="975946" y="590062"/>
            <a:ext cx="4138367" cy="2838938"/>
          </a:xfrm>
        </p:spPr>
        <p:txBody>
          <a:bodyPr vert="horz" lIns="91440" tIns="45720" rIns="91440" bIns="45720" rtlCol="0" anchor="b">
            <a:normAutofit/>
          </a:bodyPr>
          <a:lstStyle/>
          <a:p>
            <a:r>
              <a:rPr lang="en-US" sz="4900" kern="1200">
                <a:solidFill>
                  <a:srgbClr val="FFFFFF"/>
                </a:solidFill>
                <a:latin typeface="+mj-lt"/>
                <a:ea typeface="+mj-ea"/>
                <a:cs typeface="+mj-cs"/>
              </a:rPr>
              <a:t>Deontology</a:t>
            </a:r>
          </a:p>
        </p:txBody>
      </p:sp>
      <p:sp>
        <p:nvSpPr>
          <p:cNvPr id="5" name="Text Placeholder 4"/>
          <p:cNvSpPr>
            <a:spLocks noGrp="1"/>
          </p:cNvSpPr>
          <p:nvPr>
            <p:ph type="body" idx="1"/>
          </p:nvPr>
        </p:nvSpPr>
        <p:spPr>
          <a:xfrm>
            <a:off x="3151730" y="4648200"/>
            <a:ext cx="4620668" cy="1198120"/>
          </a:xfrm>
        </p:spPr>
        <p:txBody>
          <a:bodyPr vert="horz" lIns="91440" tIns="45720" rIns="91440" bIns="45720" rtlCol="0">
            <a:normAutofit/>
          </a:bodyPr>
          <a:lstStyle/>
          <a:p>
            <a:pPr algn="r"/>
            <a:r>
              <a:rPr lang="en-US" sz="2800" kern="1200" dirty="0">
                <a:solidFill>
                  <a:srgbClr val="FFFFFF"/>
                </a:solidFill>
                <a:latin typeface="+mn-lt"/>
                <a:ea typeface="+mn-ea"/>
                <a:cs typeface="+mn-cs"/>
              </a:rPr>
              <a:t>(</a:t>
            </a:r>
            <a:r>
              <a:rPr lang="en-US" sz="2800" kern="1200" dirty="0" err="1">
                <a:solidFill>
                  <a:srgbClr val="FFFFFF"/>
                </a:solidFill>
                <a:latin typeface="+mn-lt"/>
                <a:ea typeface="+mn-ea"/>
                <a:cs typeface="+mn-cs"/>
              </a:rPr>
              <a:t>deont</a:t>
            </a:r>
            <a:r>
              <a:rPr lang="en-US" sz="2800" kern="1200" dirty="0">
                <a:solidFill>
                  <a:srgbClr val="FFFFFF"/>
                </a:solidFill>
                <a:latin typeface="+mn-lt"/>
                <a:ea typeface="+mn-ea"/>
                <a:cs typeface="+mn-cs"/>
              </a:rPr>
              <a:t>: what is necessary + ology: study of)</a:t>
            </a:r>
          </a:p>
        </p:txBody>
      </p:sp>
      <p:cxnSp>
        <p:nvCxnSpPr>
          <p:cNvPr id="37" name="Straight Connector 3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946"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67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p:cNvSpPr>
            <a:spLocks noGrp="1"/>
          </p:cNvSpPr>
          <p:nvPr>
            <p:ph type="title"/>
          </p:nvPr>
        </p:nvSpPr>
        <p:spPr>
          <a:xfrm>
            <a:off x="495030" y="2767106"/>
            <a:ext cx="2160621" cy="3071906"/>
          </a:xfrm>
        </p:spPr>
        <p:txBody>
          <a:bodyPr vert="horz" lIns="91440" tIns="45720" rIns="91440" bIns="45720" rtlCol="0" anchor="t">
            <a:normAutofit/>
          </a:bodyPr>
          <a:lstStyle/>
          <a:p>
            <a:r>
              <a:rPr lang="en-US" sz="3200" kern="1200">
                <a:solidFill>
                  <a:srgbClr val="FFFFFF"/>
                </a:solidFill>
                <a:latin typeface="+mj-lt"/>
                <a:ea typeface="+mj-ea"/>
                <a:cs typeface="+mj-cs"/>
              </a:rPr>
              <a:t>Deontology</a:t>
            </a:r>
          </a:p>
        </p:txBody>
      </p:sp>
      <p:graphicFrame>
        <p:nvGraphicFramePr>
          <p:cNvPr id="7" name="Content Placeholder 4">
            <a:extLst>
              <a:ext uri="{FF2B5EF4-FFF2-40B4-BE49-F238E27FC236}">
                <a16:creationId xmlns:a16="http://schemas.microsoft.com/office/drawing/2014/main" id="{C8AE568A-3E38-4859-9E94-0BDF5665A76B}"/>
              </a:ext>
            </a:extLst>
          </p:cNvPr>
          <p:cNvGraphicFramePr>
            <a:graphicFrameLocks noGrp="1"/>
          </p:cNvGraphicFramePr>
          <p:nvPr>
            <p:ph idx="1"/>
            <p:extLst>
              <p:ext uri="{D42A27DB-BD31-4B8C-83A1-F6EECF244321}">
                <p14:modId xmlns:p14="http://schemas.microsoft.com/office/powerpoint/2010/main" val="3837402563"/>
              </p:ext>
            </p:extLst>
          </p:nvPr>
        </p:nvGraphicFramePr>
        <p:xfrm>
          <a:off x="4101291" y="620392"/>
          <a:ext cx="469773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118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Rectangle 2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Deontology</a:t>
            </a:r>
          </a:p>
        </p:txBody>
      </p:sp>
      <p:sp>
        <p:nvSpPr>
          <p:cNvPr id="3" name="Content Placeholder 2"/>
          <p:cNvSpPr>
            <a:spLocks noGrp="1"/>
          </p:cNvSpPr>
          <p:nvPr>
            <p:ph idx="1"/>
          </p:nvPr>
        </p:nvSpPr>
        <p:spPr>
          <a:xfrm>
            <a:off x="3607694" y="649480"/>
            <a:ext cx="4916510" cy="5546047"/>
          </a:xfrm>
        </p:spPr>
        <p:txBody>
          <a:bodyPr anchor="ctr">
            <a:normAutofit fontScale="92500"/>
          </a:bodyPr>
          <a:lstStyle/>
          <a:p>
            <a:pPr marL="0" indent="0">
              <a:buNone/>
            </a:pPr>
            <a:r>
              <a:rPr lang="en-US" sz="3600" dirty="0"/>
              <a:t>Deontology rule of thumb: only do acts that would still be acceptable if everyone always did them</a:t>
            </a:r>
          </a:p>
          <a:p>
            <a:pPr lvl="1"/>
            <a:r>
              <a:rPr lang="en-US" sz="3600" dirty="0"/>
              <a:t>Don’t lie: if everyone lied, there would be no way to communicate, no trust, no cooperation </a:t>
            </a:r>
            <a:r>
              <a:rPr lang="en-US" sz="3600" dirty="0" err="1"/>
              <a:t>etc</a:t>
            </a:r>
            <a:endParaRPr lang="en-US" sz="3600" dirty="0"/>
          </a:p>
          <a:p>
            <a:pPr lvl="1"/>
            <a:r>
              <a:rPr lang="en-US" sz="3600" dirty="0"/>
              <a:t>Don’t kill: if everyone killed, we’d all be dead</a:t>
            </a:r>
          </a:p>
          <a:p>
            <a:pPr lvl="1"/>
            <a:endParaRPr lang="en-US" sz="3600" dirty="0"/>
          </a:p>
        </p:txBody>
      </p:sp>
    </p:spTree>
    <p:extLst>
      <p:ext uri="{BB962C8B-B14F-4D97-AF65-F5344CB8AC3E}">
        <p14:creationId xmlns:p14="http://schemas.microsoft.com/office/powerpoint/2010/main" val="1258565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White stones balanced in a stack">
            <a:extLst>
              <a:ext uri="{FF2B5EF4-FFF2-40B4-BE49-F238E27FC236}">
                <a16:creationId xmlns:a16="http://schemas.microsoft.com/office/drawing/2014/main" id="{5B528A18-3ABF-4A3B-888D-B972D7C3406F}"/>
              </a:ext>
            </a:extLst>
          </p:cNvPr>
          <p:cNvPicPr>
            <a:picLocks noChangeAspect="1"/>
          </p:cNvPicPr>
          <p:nvPr/>
        </p:nvPicPr>
        <p:blipFill rotWithShape="1">
          <a:blip r:embed="rId2">
            <a:duotone>
              <a:schemeClr val="accent1">
                <a:shade val="45000"/>
                <a:satMod val="135000"/>
              </a:schemeClr>
              <a:prstClr val="white"/>
            </a:duotone>
            <a:alphaModFix amt="35000"/>
          </a:blip>
          <a:srcRect l="11000" r="-1" b="-1"/>
          <a:stretch/>
        </p:blipFill>
        <p:spPr>
          <a:xfrm>
            <a:off x="20" y="10"/>
            <a:ext cx="9143980" cy="6857989"/>
          </a:xfrm>
          <a:prstGeom prst="rect">
            <a:avLst/>
          </a:prstGeom>
        </p:spPr>
      </p:pic>
      <p:sp>
        <p:nvSpPr>
          <p:cNvPr id="2" name="Title 1"/>
          <p:cNvSpPr>
            <a:spLocks noGrp="1"/>
          </p:cNvSpPr>
          <p:nvPr>
            <p:ph type="ctrTitle"/>
          </p:nvPr>
        </p:nvSpPr>
        <p:spPr>
          <a:xfrm>
            <a:off x="942206" y="2271449"/>
            <a:ext cx="7259587" cy="2847058"/>
          </a:xfrm>
        </p:spPr>
        <p:txBody>
          <a:bodyPr anchor="b">
            <a:normAutofit/>
          </a:bodyPr>
          <a:lstStyle/>
          <a:p>
            <a:pPr algn="l"/>
            <a:r>
              <a:rPr lang="en-US" sz="7000">
                <a:solidFill>
                  <a:srgbClr val="FFFFFF"/>
                </a:solidFill>
              </a:rPr>
              <a:t>Ethical frameworks</a:t>
            </a:r>
          </a:p>
        </p:txBody>
      </p:sp>
      <p:sp>
        <p:nvSpPr>
          <p:cNvPr id="3" name="Subtitle 2"/>
          <p:cNvSpPr>
            <a:spLocks noGrp="1"/>
          </p:cNvSpPr>
          <p:nvPr>
            <p:ph type="subTitle" idx="1"/>
          </p:nvPr>
        </p:nvSpPr>
        <p:spPr>
          <a:xfrm>
            <a:off x="942206" y="5098254"/>
            <a:ext cx="7259587" cy="750259"/>
          </a:xfrm>
        </p:spPr>
        <p:txBody>
          <a:bodyPr anchor="ctr">
            <a:normAutofit/>
          </a:bodyPr>
          <a:lstStyle/>
          <a:p>
            <a:pPr algn="l"/>
            <a:endParaRPr lang="en-US" sz="1700">
              <a:solidFill>
                <a:srgbClr val="FFFFFF"/>
              </a:solidFill>
            </a:endParaRP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58" y="806470"/>
            <a:ext cx="634007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715" y="2875093"/>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7800" y="310438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060" y="3619532"/>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406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304800" y="1815480"/>
            <a:ext cx="2686555" cy="4279709"/>
          </a:xfrm>
        </p:spPr>
        <p:txBody>
          <a:bodyPr anchor="ctr">
            <a:normAutofit/>
          </a:bodyPr>
          <a:lstStyle/>
          <a:p>
            <a:r>
              <a:rPr lang="en-US" sz="4200" dirty="0">
                <a:solidFill>
                  <a:schemeClr val="bg1"/>
                </a:solidFill>
              </a:rPr>
              <a:t>Patient-centered deontology</a:t>
            </a:r>
            <a:br>
              <a:rPr lang="en-US" sz="4200" dirty="0">
                <a:solidFill>
                  <a:schemeClr val="bg1"/>
                </a:solidFill>
              </a:rPr>
            </a:br>
            <a:r>
              <a:rPr lang="en-US" sz="4200" dirty="0">
                <a:solidFill>
                  <a:schemeClr val="bg1"/>
                </a:solidFill>
              </a:rPr>
              <a:t>OR </a:t>
            </a:r>
            <a:br>
              <a:rPr lang="en-US" sz="4200" dirty="0">
                <a:solidFill>
                  <a:schemeClr val="bg1"/>
                </a:solidFill>
              </a:rPr>
            </a:br>
            <a:r>
              <a:rPr lang="en-US" sz="4200" dirty="0">
                <a:solidFill>
                  <a:schemeClr val="bg1"/>
                </a:solidFill>
              </a:rPr>
              <a:t>Agent-centered</a:t>
            </a:r>
            <a:br>
              <a:rPr lang="en-US" sz="4200" dirty="0">
                <a:solidFill>
                  <a:schemeClr val="bg1"/>
                </a:solidFill>
              </a:rPr>
            </a:br>
            <a:r>
              <a:rPr lang="en-US" sz="4200" dirty="0">
                <a:solidFill>
                  <a:schemeClr val="bg1"/>
                </a:solidFill>
              </a:rPr>
              <a:t>deontology</a:t>
            </a:r>
          </a:p>
        </p:txBody>
      </p:sp>
      <p:sp>
        <p:nvSpPr>
          <p:cNvPr id="3" name="Content Placeholder 2"/>
          <p:cNvSpPr>
            <a:spLocks noGrp="1"/>
          </p:cNvSpPr>
          <p:nvPr>
            <p:ph idx="1"/>
          </p:nvPr>
        </p:nvSpPr>
        <p:spPr>
          <a:xfrm>
            <a:off x="3695440" y="152400"/>
            <a:ext cx="5219960" cy="6553199"/>
          </a:xfrm>
        </p:spPr>
        <p:txBody>
          <a:bodyPr anchor="ctr">
            <a:normAutofit fontScale="92500" lnSpcReduction="10000"/>
          </a:bodyPr>
          <a:lstStyle/>
          <a:p>
            <a:pPr marL="0" indent="0">
              <a:buNone/>
            </a:pPr>
            <a:r>
              <a:rPr lang="en-US" dirty="0"/>
              <a:t>Some duties may be specific to a certain person (“agent-relative”)</a:t>
            </a:r>
          </a:p>
          <a:p>
            <a:pPr lvl="1"/>
            <a:r>
              <a:rPr lang="en-US" sz="2800" dirty="0"/>
              <a:t>Parents have a duty to care for their own child</a:t>
            </a:r>
          </a:p>
          <a:p>
            <a:pPr lvl="1"/>
            <a:r>
              <a:rPr lang="en-US" sz="2800" dirty="0"/>
              <a:t>Parents are permitted to rescue their own child, rather than other children in a situation of danger</a:t>
            </a:r>
          </a:p>
          <a:p>
            <a:pPr lvl="2"/>
            <a:r>
              <a:rPr lang="en-US" sz="2800" dirty="0"/>
              <a:t>even if they could save more lives by attending to other children</a:t>
            </a:r>
          </a:p>
          <a:p>
            <a:pPr lvl="2"/>
            <a:r>
              <a:rPr lang="en-US" sz="2800" dirty="0"/>
              <a:t>in contrast: utilitarian consequentialist theories would generally say you should save the most lives </a:t>
            </a:r>
          </a:p>
          <a:p>
            <a:pPr lvl="1"/>
            <a:r>
              <a:rPr lang="en-US" sz="2800" dirty="0"/>
              <a:t>Agent-relative reasons to act are still objective, not subjective or psychologically-rooted</a:t>
            </a:r>
          </a:p>
        </p:txBody>
      </p:sp>
    </p:spTree>
    <p:extLst>
      <p:ext uri="{BB962C8B-B14F-4D97-AF65-F5344CB8AC3E}">
        <p14:creationId xmlns:p14="http://schemas.microsoft.com/office/powerpoint/2010/main" val="3527186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621A8C58-8C2B-4356-91CF-05779AC0AFF3}"/>
              </a:ext>
            </a:extLst>
          </p:cNvPr>
          <p:cNvGraphicFramePr>
            <a:graphicFrameLocks noGrp="1"/>
          </p:cNvGraphicFramePr>
          <p:nvPr>
            <p:ph idx="1"/>
            <p:extLst>
              <p:ext uri="{D42A27DB-BD31-4B8C-83A1-F6EECF244321}">
                <p14:modId xmlns:p14="http://schemas.microsoft.com/office/powerpoint/2010/main" val="3687300085"/>
              </p:ext>
            </p:extLst>
          </p:nvPr>
        </p:nvGraphicFramePr>
        <p:xfrm>
          <a:off x="3695440" y="228600"/>
          <a:ext cx="5219959" cy="655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itle 1">
            <a:extLst>
              <a:ext uri="{FF2B5EF4-FFF2-40B4-BE49-F238E27FC236}">
                <a16:creationId xmlns:a16="http://schemas.microsoft.com/office/drawing/2014/main" id="{F1E87663-9DB9-E444-9191-51216027B4B7}"/>
              </a:ext>
            </a:extLst>
          </p:cNvPr>
          <p:cNvSpPr txBox="1">
            <a:spLocks/>
          </p:cNvSpPr>
          <p:nvPr/>
        </p:nvSpPr>
        <p:spPr>
          <a:xfrm>
            <a:off x="304800" y="1815480"/>
            <a:ext cx="2686555"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solidFill>
                  <a:schemeClr val="bg1"/>
                </a:solidFill>
              </a:rPr>
              <a:t>Patient-centered deontology</a:t>
            </a:r>
            <a:br>
              <a:rPr lang="en-US" sz="4200" dirty="0">
                <a:solidFill>
                  <a:schemeClr val="bg1"/>
                </a:solidFill>
              </a:rPr>
            </a:br>
            <a:r>
              <a:rPr lang="en-US" sz="4200" dirty="0">
                <a:solidFill>
                  <a:schemeClr val="bg1"/>
                </a:solidFill>
              </a:rPr>
              <a:t>OR </a:t>
            </a:r>
            <a:br>
              <a:rPr lang="en-US" sz="4200" dirty="0">
                <a:solidFill>
                  <a:schemeClr val="bg1"/>
                </a:solidFill>
              </a:rPr>
            </a:br>
            <a:r>
              <a:rPr lang="en-US" sz="4200" dirty="0">
                <a:solidFill>
                  <a:schemeClr val="bg1"/>
                </a:solidFill>
              </a:rPr>
              <a:t>Agent-centered</a:t>
            </a:r>
            <a:br>
              <a:rPr lang="en-US" sz="4200" dirty="0">
                <a:solidFill>
                  <a:schemeClr val="bg1"/>
                </a:solidFill>
              </a:rPr>
            </a:br>
            <a:r>
              <a:rPr lang="en-US" sz="4200" dirty="0">
                <a:solidFill>
                  <a:schemeClr val="bg1"/>
                </a:solidFill>
              </a:rPr>
              <a:t>deontology</a:t>
            </a:r>
          </a:p>
        </p:txBody>
      </p:sp>
    </p:spTree>
    <p:extLst>
      <p:ext uri="{BB962C8B-B14F-4D97-AF65-F5344CB8AC3E}">
        <p14:creationId xmlns:p14="http://schemas.microsoft.com/office/powerpoint/2010/main" val="1256852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022E4B4F-4FA5-4AD9-A2AA-72C79CAAA077}"/>
              </a:ext>
            </a:extLst>
          </p:cNvPr>
          <p:cNvGraphicFramePr>
            <a:graphicFrameLocks noGrp="1"/>
          </p:cNvGraphicFramePr>
          <p:nvPr>
            <p:ph idx="1"/>
            <p:extLst>
              <p:ext uri="{D42A27DB-BD31-4B8C-83A1-F6EECF244321}">
                <p14:modId xmlns:p14="http://schemas.microsoft.com/office/powerpoint/2010/main" val="1617669760"/>
              </p:ext>
            </p:extLst>
          </p:nvPr>
        </p:nvGraphicFramePr>
        <p:xfrm>
          <a:off x="3837489" y="933454"/>
          <a:ext cx="4933893" cy="4958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1F99D14-5ACF-8144-BB2D-E0CB292D4AD3}"/>
              </a:ext>
            </a:extLst>
          </p:cNvPr>
          <p:cNvSpPr txBox="1">
            <a:spLocks/>
          </p:cNvSpPr>
          <p:nvPr/>
        </p:nvSpPr>
        <p:spPr>
          <a:xfrm>
            <a:off x="304800" y="1815480"/>
            <a:ext cx="2686555" cy="4279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200" dirty="0">
                <a:solidFill>
                  <a:schemeClr val="bg1"/>
                </a:solidFill>
              </a:rPr>
              <a:t>Patient-centered deontology</a:t>
            </a:r>
            <a:br>
              <a:rPr lang="en-US" sz="4200" dirty="0">
                <a:solidFill>
                  <a:schemeClr val="bg1"/>
                </a:solidFill>
              </a:rPr>
            </a:br>
            <a:r>
              <a:rPr lang="en-US" sz="4200" dirty="0">
                <a:solidFill>
                  <a:schemeClr val="bg1"/>
                </a:solidFill>
              </a:rPr>
              <a:t>OR </a:t>
            </a:r>
            <a:br>
              <a:rPr lang="en-US" sz="4200" dirty="0">
                <a:solidFill>
                  <a:schemeClr val="bg1"/>
                </a:solidFill>
              </a:rPr>
            </a:br>
            <a:r>
              <a:rPr lang="en-US" sz="4200" dirty="0">
                <a:solidFill>
                  <a:schemeClr val="bg1"/>
                </a:solidFill>
              </a:rPr>
              <a:t>Agent-centered</a:t>
            </a:r>
            <a:br>
              <a:rPr lang="en-US" sz="4200" dirty="0">
                <a:solidFill>
                  <a:schemeClr val="bg1"/>
                </a:solidFill>
              </a:rPr>
            </a:br>
            <a:r>
              <a:rPr lang="en-US" sz="4200" dirty="0">
                <a:solidFill>
                  <a:schemeClr val="bg1"/>
                </a:solidFill>
              </a:rPr>
              <a:t>deontology</a:t>
            </a:r>
          </a:p>
        </p:txBody>
      </p:sp>
    </p:spTree>
    <p:extLst>
      <p:ext uri="{BB962C8B-B14F-4D97-AF65-F5344CB8AC3E}">
        <p14:creationId xmlns:p14="http://schemas.microsoft.com/office/powerpoint/2010/main" val="3886273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a:solidFill>
                  <a:schemeClr val="bg1"/>
                </a:solidFill>
              </a:rPr>
              <a:t>Bomb threat</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8B425BBC-FB50-4B92-902C-C9C866C5A689}"/>
              </a:ext>
            </a:extLst>
          </p:cNvPr>
          <p:cNvGraphicFramePr>
            <a:graphicFrameLocks noGrp="1"/>
          </p:cNvGraphicFramePr>
          <p:nvPr>
            <p:ph idx="1"/>
            <p:extLst>
              <p:ext uri="{D42A27DB-BD31-4B8C-83A1-F6EECF244321}">
                <p14:modId xmlns:p14="http://schemas.microsoft.com/office/powerpoint/2010/main" val="3530595974"/>
              </p:ext>
            </p:extLst>
          </p:nvPr>
        </p:nvGraphicFramePr>
        <p:xfrm>
          <a:off x="3837489" y="304800"/>
          <a:ext cx="493389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4DE5232-8B6F-104E-A16E-468F7E06FB8E}"/>
              </a:ext>
            </a:extLst>
          </p:cNvPr>
          <p:cNvSpPr txBox="1"/>
          <p:nvPr/>
        </p:nvSpPr>
        <p:spPr>
          <a:xfrm>
            <a:off x="3837489" y="5640756"/>
            <a:ext cx="4620711" cy="923330"/>
          </a:xfrm>
          <a:prstGeom prst="rect">
            <a:avLst/>
          </a:prstGeom>
          <a:noFill/>
        </p:spPr>
        <p:txBody>
          <a:bodyPr wrap="square" rtlCol="0">
            <a:spAutoFit/>
          </a:bodyPr>
          <a:lstStyle/>
          <a:p>
            <a:r>
              <a:rPr lang="en-US" dirty="0"/>
              <a:t>What would a consequentialist say? </a:t>
            </a:r>
          </a:p>
          <a:p>
            <a:r>
              <a:rPr lang="en-US" dirty="0"/>
              <a:t>Agent-centered deontologist?</a:t>
            </a:r>
          </a:p>
          <a:p>
            <a:r>
              <a:rPr lang="en-US" dirty="0"/>
              <a:t>Patient-centered deontologist?</a:t>
            </a:r>
          </a:p>
        </p:txBody>
      </p:sp>
    </p:spTree>
    <p:extLst>
      <p:ext uri="{BB962C8B-B14F-4D97-AF65-F5344CB8AC3E}">
        <p14:creationId xmlns:p14="http://schemas.microsoft.com/office/powerpoint/2010/main" val="377399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a:xfrm>
            <a:off x="942206" y="2271449"/>
            <a:ext cx="7259587" cy="2847058"/>
          </a:xfrm>
        </p:spPr>
        <p:txBody>
          <a:bodyPr vert="horz" lIns="91440" tIns="45720" rIns="91440" bIns="45720" rtlCol="0" anchor="b">
            <a:normAutofit/>
          </a:bodyPr>
          <a:lstStyle/>
          <a:p>
            <a:r>
              <a:rPr lang="en-US" sz="7000" kern="1200">
                <a:solidFill>
                  <a:srgbClr val="FFFFFF"/>
                </a:solidFill>
                <a:latin typeface="+mj-lt"/>
                <a:ea typeface="+mj-ea"/>
                <a:cs typeface="+mj-cs"/>
              </a:rPr>
              <a:t>Virtue Ethics</a:t>
            </a:r>
          </a:p>
        </p:txBody>
      </p:sp>
      <p:sp>
        <p:nvSpPr>
          <p:cNvPr id="5" name="Text Placeholder 4"/>
          <p:cNvSpPr>
            <a:spLocks noGrp="1"/>
          </p:cNvSpPr>
          <p:nvPr>
            <p:ph type="body" idx="1"/>
          </p:nvPr>
        </p:nvSpPr>
        <p:spPr>
          <a:xfrm>
            <a:off x="942206" y="5098254"/>
            <a:ext cx="7259587" cy="750259"/>
          </a:xfrm>
        </p:spPr>
        <p:txBody>
          <a:bodyPr vert="horz" lIns="91440" tIns="45720" rIns="91440" bIns="45720" rtlCol="0" anchor="ctr">
            <a:normAutofit/>
          </a:bodyPr>
          <a:lstStyle/>
          <a:p>
            <a:endParaRPr lang="en-US" sz="1700" kern="1200">
              <a:solidFill>
                <a:srgbClr val="FFFFFF"/>
              </a:solidFill>
              <a:latin typeface="+mn-lt"/>
              <a:ea typeface="+mn-ea"/>
              <a:cs typeface="+mn-cs"/>
            </a:endParaRP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58" y="806470"/>
            <a:ext cx="634007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715" y="2875093"/>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7800" y="3104388"/>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060" y="3619532"/>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2043136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41A9031-225F-C740-9FA8-1680FA47A23D}"/>
              </a:ext>
            </a:extLst>
          </p:cNvPr>
          <p:cNvSpPr>
            <a:spLocks noGrp="1"/>
          </p:cNvSpPr>
          <p:nvPr>
            <p:ph type="title"/>
          </p:nvPr>
        </p:nvSpPr>
        <p:spPr>
          <a:xfrm>
            <a:off x="515125" y="1153572"/>
            <a:ext cx="2400300" cy="4461163"/>
          </a:xfrm>
        </p:spPr>
        <p:txBody>
          <a:bodyPr>
            <a:normAutofit/>
          </a:bodyPr>
          <a:lstStyle/>
          <a:p>
            <a:r>
              <a:rPr lang="en-US" dirty="0">
                <a:solidFill>
                  <a:srgbClr val="FFFFFF"/>
                </a:solidFill>
              </a:rPr>
              <a:t>Virtue </a:t>
            </a:r>
            <a:br>
              <a:rPr lang="en-US" dirty="0">
                <a:solidFill>
                  <a:srgbClr val="FFFFFF"/>
                </a:solidFill>
              </a:rPr>
            </a:br>
            <a:r>
              <a:rPr lang="en-US" dirty="0">
                <a:solidFill>
                  <a:srgbClr val="FFFFFF"/>
                </a:solidFill>
              </a:rPr>
              <a:t>Ethics</a:t>
            </a:r>
          </a:p>
        </p:txBody>
      </p:sp>
      <p:sp>
        <p:nvSpPr>
          <p:cNvPr id="15" name="Arc 14">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E44C1C8C-4DB8-F442-B644-0DA1BCB819BC}"/>
              </a:ext>
            </a:extLst>
          </p:cNvPr>
          <p:cNvSpPr>
            <a:spLocks noGrp="1"/>
          </p:cNvSpPr>
          <p:nvPr>
            <p:ph idx="1"/>
          </p:nvPr>
        </p:nvSpPr>
        <p:spPr>
          <a:xfrm>
            <a:off x="3335481" y="591344"/>
            <a:ext cx="5179868" cy="5585619"/>
          </a:xfrm>
        </p:spPr>
        <p:txBody>
          <a:bodyPr anchor="ctr">
            <a:normAutofit/>
          </a:bodyPr>
          <a:lstStyle/>
          <a:p>
            <a:pPr marL="0" indent="0">
              <a:buNone/>
            </a:pPr>
            <a:r>
              <a:rPr lang="en-US" sz="2600" dirty="0"/>
              <a:t>What distinguishes virtue ethics from consequentialism or deontology is the </a:t>
            </a:r>
            <a:r>
              <a:rPr lang="en-US" sz="2600" b="1" dirty="0"/>
              <a:t>centrality of virtue</a:t>
            </a:r>
            <a:r>
              <a:rPr lang="en-US" sz="2600" dirty="0"/>
              <a:t> within the theory (Watson 1990; </a:t>
            </a:r>
            <a:r>
              <a:rPr lang="en-US" sz="2600" dirty="0" err="1"/>
              <a:t>Kawall</a:t>
            </a:r>
            <a:r>
              <a:rPr lang="en-US" sz="2600" dirty="0"/>
              <a:t> 2009). Whereas </a:t>
            </a:r>
            <a:r>
              <a:rPr lang="en-US" sz="2600" b="1" dirty="0"/>
              <a:t>consequentialists</a:t>
            </a:r>
            <a:r>
              <a:rPr lang="en-US" sz="2600" dirty="0"/>
              <a:t> will define virtues as traits that yield good consequences and </a:t>
            </a:r>
            <a:r>
              <a:rPr lang="en-US" sz="2600" b="1" dirty="0"/>
              <a:t>deontologists</a:t>
            </a:r>
            <a:r>
              <a:rPr lang="en-US" sz="2600" dirty="0"/>
              <a:t> will define them as traits possessed by those who reliably fulfil their duties, virtue ethicists will resist the attempt to define virtues in terms of some other concept that is taken to be more fundamental.</a:t>
            </a:r>
          </a:p>
        </p:txBody>
      </p:sp>
    </p:spTree>
    <p:extLst>
      <p:ext uri="{BB962C8B-B14F-4D97-AF65-F5344CB8AC3E}">
        <p14:creationId xmlns:p14="http://schemas.microsoft.com/office/powerpoint/2010/main" val="3169140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virtue ethics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06826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5257800" y="1981200"/>
            <a:ext cx="1981200" cy="646331"/>
          </a:xfrm>
          <a:prstGeom prst="rect">
            <a:avLst/>
          </a:prstGeom>
          <a:noFill/>
        </p:spPr>
        <p:txBody>
          <a:bodyPr wrap="square" rtlCol="0">
            <a:spAutoFit/>
          </a:bodyPr>
          <a:lstStyle/>
          <a:p>
            <a:r>
              <a:rPr lang="en-US" dirty="0"/>
              <a:t>e.g. generosity, courage, honesty</a:t>
            </a:r>
          </a:p>
        </p:txBody>
      </p:sp>
      <p:sp>
        <p:nvSpPr>
          <p:cNvPr id="6" name="TextBox 5"/>
          <p:cNvSpPr txBox="1"/>
          <p:nvPr/>
        </p:nvSpPr>
        <p:spPr>
          <a:xfrm>
            <a:off x="304800" y="5029200"/>
            <a:ext cx="1600200" cy="923330"/>
          </a:xfrm>
          <a:prstGeom prst="rect">
            <a:avLst/>
          </a:prstGeom>
          <a:noFill/>
        </p:spPr>
        <p:txBody>
          <a:bodyPr wrap="square" rtlCol="0">
            <a:spAutoFit/>
          </a:bodyPr>
          <a:lstStyle/>
          <a:p>
            <a:r>
              <a:rPr lang="en-US" dirty="0"/>
              <a:t>How to use virtues to do the right thing</a:t>
            </a:r>
          </a:p>
        </p:txBody>
      </p:sp>
      <p:sp>
        <p:nvSpPr>
          <p:cNvPr id="7" name="TextBox 6"/>
          <p:cNvSpPr txBox="1"/>
          <p:nvPr/>
        </p:nvSpPr>
        <p:spPr>
          <a:xfrm>
            <a:off x="7048500" y="4800600"/>
            <a:ext cx="1828800" cy="1200329"/>
          </a:xfrm>
          <a:prstGeom prst="rect">
            <a:avLst/>
          </a:prstGeom>
          <a:noFill/>
        </p:spPr>
        <p:txBody>
          <a:bodyPr wrap="square" rtlCol="0">
            <a:spAutoFit/>
          </a:bodyPr>
          <a:lstStyle/>
          <a:p>
            <a:r>
              <a:rPr lang="en-US" dirty="0"/>
              <a:t>The kind of happiness that comes from being virtuous</a:t>
            </a:r>
          </a:p>
        </p:txBody>
      </p:sp>
    </p:spTree>
    <p:extLst>
      <p:ext uri="{BB962C8B-B14F-4D97-AF65-F5344CB8AC3E}">
        <p14:creationId xmlns:p14="http://schemas.microsoft.com/office/powerpoint/2010/main" val="3083477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7" y="1166932"/>
            <a:ext cx="2686555" cy="4279709"/>
          </a:xfrm>
        </p:spPr>
        <p:txBody>
          <a:bodyPr anchor="ctr">
            <a:normAutofit/>
          </a:bodyPr>
          <a:lstStyle/>
          <a:p>
            <a:r>
              <a:rPr lang="en-US" sz="4200">
                <a:solidFill>
                  <a:schemeClr val="bg1"/>
                </a:solidFill>
              </a:rPr>
              <a:t>Virtue ethics</a:t>
            </a:r>
          </a:p>
        </p:txBody>
      </p:sp>
      <p:sp>
        <p:nvSpPr>
          <p:cNvPr id="3" name="Content Placeholder 2"/>
          <p:cNvSpPr>
            <a:spLocks noGrp="1"/>
          </p:cNvSpPr>
          <p:nvPr>
            <p:ph idx="1"/>
          </p:nvPr>
        </p:nvSpPr>
        <p:spPr>
          <a:xfrm>
            <a:off x="3695441" y="304800"/>
            <a:ext cx="5219960" cy="6248399"/>
          </a:xfrm>
        </p:spPr>
        <p:txBody>
          <a:bodyPr anchor="ctr">
            <a:normAutofit lnSpcReduction="10000"/>
          </a:bodyPr>
          <a:lstStyle/>
          <a:p>
            <a:r>
              <a:rPr lang="en-US" sz="3200" dirty="0"/>
              <a:t>A good person is </a:t>
            </a:r>
          </a:p>
          <a:p>
            <a:pPr lvl="1"/>
            <a:r>
              <a:rPr lang="en-US" sz="3200" dirty="0"/>
              <a:t>Virtuous</a:t>
            </a:r>
          </a:p>
          <a:p>
            <a:pPr lvl="1"/>
            <a:r>
              <a:rPr lang="en-US" sz="3200" dirty="0"/>
              <a:t>Has learned how to achieve desired outcomes</a:t>
            </a:r>
          </a:p>
          <a:p>
            <a:pPr lvl="1"/>
            <a:r>
              <a:rPr lang="en-US" sz="3200" dirty="0"/>
              <a:t>Is fulfilled from a life of virtue</a:t>
            </a:r>
          </a:p>
          <a:p>
            <a:r>
              <a:rPr lang="en-US" sz="3200" dirty="0"/>
              <a:t>e.g.: an honest person </a:t>
            </a:r>
          </a:p>
          <a:p>
            <a:pPr lvl="1"/>
            <a:r>
              <a:rPr lang="en-US" sz="3200" dirty="0"/>
              <a:t>Tells the truth</a:t>
            </a:r>
          </a:p>
          <a:p>
            <a:pPr lvl="1"/>
            <a:r>
              <a:rPr lang="en-US" sz="3200" dirty="0"/>
              <a:t>In the right time and place, so people listen</a:t>
            </a:r>
          </a:p>
          <a:p>
            <a:pPr lvl="1"/>
            <a:r>
              <a:rPr lang="en-US" sz="3200" dirty="0"/>
              <a:t>Sincerely wants to be honest/Is fulfilled by honesty</a:t>
            </a:r>
          </a:p>
          <a:p>
            <a:endParaRPr lang="en-US" sz="3200" dirty="0"/>
          </a:p>
        </p:txBody>
      </p:sp>
    </p:spTree>
    <p:extLst>
      <p:ext uri="{BB962C8B-B14F-4D97-AF65-F5344CB8AC3E}">
        <p14:creationId xmlns:p14="http://schemas.microsoft.com/office/powerpoint/2010/main" val="7868581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a:solidFill>
                  <a:schemeClr val="bg1"/>
                </a:solidFill>
              </a:rPr>
              <a:t>Varieties of virtue ethics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4DB136D5-A35F-42E3-BBD4-545714422B48}"/>
              </a:ext>
            </a:extLst>
          </p:cNvPr>
          <p:cNvGraphicFramePr>
            <a:graphicFrameLocks noGrp="1"/>
          </p:cNvGraphicFramePr>
          <p:nvPr>
            <p:ph idx="1"/>
            <p:extLst>
              <p:ext uri="{D42A27DB-BD31-4B8C-83A1-F6EECF244321}">
                <p14:modId xmlns:p14="http://schemas.microsoft.com/office/powerpoint/2010/main" val="4091775036"/>
              </p:ext>
            </p:extLst>
          </p:nvPr>
        </p:nvGraphicFramePr>
        <p:xfrm>
          <a:off x="3837489" y="933454"/>
          <a:ext cx="493389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9484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a:solidFill>
                  <a:schemeClr val="bg1"/>
                </a:solidFill>
              </a:rPr>
              <a:t>Challenges to virtue ethics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363DB0C5-0962-43A1-8104-5DD576E948F0}"/>
              </a:ext>
            </a:extLst>
          </p:cNvPr>
          <p:cNvGraphicFramePr>
            <a:graphicFrameLocks noGrp="1"/>
          </p:cNvGraphicFramePr>
          <p:nvPr>
            <p:ph idx="1"/>
            <p:extLst>
              <p:ext uri="{D42A27DB-BD31-4B8C-83A1-F6EECF244321}">
                <p14:modId xmlns:p14="http://schemas.microsoft.com/office/powerpoint/2010/main" val="4163595564"/>
              </p:ext>
            </p:extLst>
          </p:nvPr>
        </p:nvGraphicFramePr>
        <p:xfrm>
          <a:off x="3695440" y="304800"/>
          <a:ext cx="5219959"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1264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722B-B4B9-CB42-846A-37FC689CE5D7}"/>
              </a:ext>
            </a:extLst>
          </p:cNvPr>
          <p:cNvSpPr>
            <a:spLocks noGrp="1"/>
          </p:cNvSpPr>
          <p:nvPr>
            <p:ph type="title"/>
          </p:nvPr>
        </p:nvSpPr>
        <p:spPr>
          <a:xfrm>
            <a:off x="486696" y="629266"/>
            <a:ext cx="2629122" cy="1622321"/>
          </a:xfrm>
        </p:spPr>
        <p:txBody>
          <a:bodyPr>
            <a:normAutofit/>
          </a:bodyPr>
          <a:lstStyle/>
          <a:p>
            <a:r>
              <a:rPr lang="en-US" sz="3100"/>
              <a:t>Highly Recommended Book	</a:t>
            </a:r>
          </a:p>
        </p:txBody>
      </p:sp>
      <p:sp>
        <p:nvSpPr>
          <p:cNvPr id="3" name="Content Placeholder 2">
            <a:extLst>
              <a:ext uri="{FF2B5EF4-FFF2-40B4-BE49-F238E27FC236}">
                <a16:creationId xmlns:a16="http://schemas.microsoft.com/office/drawing/2014/main" id="{F4A67406-D801-194A-B3A5-452CDF281E50}"/>
              </a:ext>
            </a:extLst>
          </p:cNvPr>
          <p:cNvSpPr>
            <a:spLocks noGrp="1"/>
          </p:cNvSpPr>
          <p:nvPr>
            <p:ph idx="1"/>
          </p:nvPr>
        </p:nvSpPr>
        <p:spPr>
          <a:xfrm>
            <a:off x="152400" y="2438400"/>
            <a:ext cx="2963418" cy="3785419"/>
          </a:xfrm>
        </p:spPr>
        <p:txBody>
          <a:bodyPr>
            <a:normAutofit/>
          </a:bodyPr>
          <a:lstStyle/>
          <a:p>
            <a:r>
              <a:rPr lang="en-US" sz="1700" dirty="0"/>
              <a:t>Informative and Well Written</a:t>
            </a:r>
          </a:p>
          <a:p>
            <a:r>
              <a:rPr lang="en-US" sz="1700" dirty="0"/>
              <a:t>Not gazillions of pages long </a:t>
            </a:r>
          </a:p>
          <a:p>
            <a:r>
              <a:rPr lang="en-US" sz="1700" dirty="0"/>
              <a:t>Only 10 bucks</a:t>
            </a:r>
          </a:p>
          <a:p>
            <a:endParaRPr lang="en-US" sz="1700" dirty="0"/>
          </a:p>
        </p:txBody>
      </p:sp>
      <p:sp>
        <p:nvSpPr>
          <p:cNvPr id="16" name="Rectangle 1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9292" y="0"/>
            <a:ext cx="566470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2766" y="557784"/>
            <a:ext cx="4938073"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1770D95-022B-564C-BBD0-3F5E2CB29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0610" y="807593"/>
            <a:ext cx="3982070" cy="5239568"/>
          </a:xfrm>
          <a:prstGeom prst="rect">
            <a:avLst/>
          </a:prstGeom>
          <a:effectLst/>
        </p:spPr>
      </p:pic>
    </p:spTree>
    <p:extLst>
      <p:ext uri="{BB962C8B-B14F-4D97-AF65-F5344CB8AC3E}">
        <p14:creationId xmlns:p14="http://schemas.microsoft.com/office/powerpoint/2010/main" val="1779343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4628"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oup 13">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9888" y="681628"/>
            <a:ext cx="1171701" cy="1172973"/>
            <a:chOff x="7493121" y="1000124"/>
            <a:chExt cx="1562267" cy="1172973"/>
          </a:xfrm>
        </p:grpSpPr>
        <p:sp>
          <p:nvSpPr>
            <p:cNvPr id="15"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Title 3"/>
          <p:cNvSpPr>
            <a:spLocks noGrp="1"/>
          </p:cNvSpPr>
          <p:nvPr>
            <p:ph type="title"/>
          </p:nvPr>
        </p:nvSpPr>
        <p:spPr>
          <a:xfrm>
            <a:off x="404560" y="1270007"/>
            <a:ext cx="4383823" cy="4317987"/>
          </a:xfrm>
        </p:spPr>
        <p:txBody>
          <a:bodyPr vert="horz" lIns="91440" tIns="45720" rIns="91440" bIns="45720" rtlCol="0" anchor="ctr">
            <a:normAutofit/>
          </a:bodyPr>
          <a:lstStyle/>
          <a:p>
            <a:pPr algn="r"/>
            <a:r>
              <a:rPr lang="en-US" sz="6300" kern="1200">
                <a:solidFill>
                  <a:schemeClr val="bg1"/>
                </a:solidFill>
                <a:latin typeface="+mj-lt"/>
                <a:ea typeface="+mj-ea"/>
                <a:cs typeface="+mj-cs"/>
              </a:rPr>
              <a:t>Combining Ethical Perspectives</a:t>
            </a:r>
          </a:p>
        </p:txBody>
      </p:sp>
      <p:sp>
        <p:nvSpPr>
          <p:cNvPr id="5" name="Text Placeholder 4"/>
          <p:cNvSpPr>
            <a:spLocks noGrp="1"/>
          </p:cNvSpPr>
          <p:nvPr>
            <p:ph type="body" idx="1"/>
          </p:nvPr>
        </p:nvSpPr>
        <p:spPr>
          <a:xfrm>
            <a:off x="5844208" y="2251873"/>
            <a:ext cx="2761091"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1377844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28650" y="556995"/>
            <a:ext cx="7886700" cy="1133693"/>
          </a:xfrm>
        </p:spPr>
        <p:txBody>
          <a:bodyPr>
            <a:normAutofit/>
          </a:bodyPr>
          <a:lstStyle/>
          <a:p>
            <a:r>
              <a:rPr lang="en-US" sz="4500"/>
              <a:t>In this class</a:t>
            </a:r>
          </a:p>
        </p:txBody>
      </p:sp>
      <p:graphicFrame>
        <p:nvGraphicFramePr>
          <p:cNvPr id="7" name="Content Placeholder 4">
            <a:extLst>
              <a:ext uri="{FF2B5EF4-FFF2-40B4-BE49-F238E27FC236}">
                <a16:creationId xmlns:a16="http://schemas.microsoft.com/office/drawing/2014/main" id="{9BF655EB-5284-4A17-87FD-51E31C1597F5}"/>
              </a:ext>
            </a:extLst>
          </p:cNvPr>
          <p:cNvGraphicFramePr>
            <a:graphicFrameLocks noGrp="1"/>
          </p:cNvGraphicFramePr>
          <p:nvPr>
            <p:ph idx="1"/>
            <p:extLst>
              <p:ext uri="{D42A27DB-BD31-4B8C-83A1-F6EECF244321}">
                <p14:modId xmlns:p14="http://schemas.microsoft.com/office/powerpoint/2010/main" val="377970756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802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dirty="0">
                <a:solidFill>
                  <a:schemeClr val="bg1"/>
                </a:solidFill>
              </a:rPr>
              <a:t>We ask questions about </a:t>
            </a:r>
            <a:r>
              <a:rPr lang="en-US" sz="4200" u="sng" dirty="0">
                <a:solidFill>
                  <a:schemeClr val="bg1"/>
                </a:solidFill>
              </a:rPr>
              <a:t>uses of data/AI</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3F837196-E2F0-4CF2-B146-774E1DFCA22D}"/>
              </a:ext>
            </a:extLst>
          </p:cNvPr>
          <p:cNvGraphicFramePr>
            <a:graphicFrameLocks noGrp="1"/>
          </p:cNvGraphicFramePr>
          <p:nvPr>
            <p:ph idx="1"/>
            <p:extLst>
              <p:ext uri="{D42A27DB-BD31-4B8C-83A1-F6EECF244321}">
                <p14:modId xmlns:p14="http://schemas.microsoft.com/office/powerpoint/2010/main" val="1731389386"/>
              </p:ext>
            </p:extLst>
          </p:nvPr>
        </p:nvGraphicFramePr>
        <p:xfrm>
          <a:off x="3695440" y="228600"/>
          <a:ext cx="5219959" cy="6400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664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FA9B6C6-A247-48A8-9A1C-1E36FA945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a:xfrm>
            <a:off x="975945" y="590062"/>
            <a:ext cx="4057242" cy="2838938"/>
          </a:xfrm>
        </p:spPr>
        <p:txBody>
          <a:bodyPr vert="horz" lIns="91440" tIns="45720" rIns="91440" bIns="45720" rtlCol="0" anchor="b">
            <a:normAutofit/>
          </a:bodyPr>
          <a:lstStyle/>
          <a:p>
            <a:r>
              <a:rPr lang="en-US" sz="4900" kern="1200">
                <a:solidFill>
                  <a:srgbClr val="FFFFFF"/>
                </a:solidFill>
                <a:latin typeface="+mj-lt"/>
                <a:ea typeface="+mj-ea"/>
                <a:cs typeface="+mj-cs"/>
              </a:rPr>
              <a:t>Values</a:t>
            </a:r>
          </a:p>
        </p:txBody>
      </p:sp>
      <p:sp>
        <p:nvSpPr>
          <p:cNvPr id="5" name="Text Placeholder 4"/>
          <p:cNvSpPr>
            <a:spLocks noGrp="1"/>
          </p:cNvSpPr>
          <p:nvPr>
            <p:ph type="body" idx="1"/>
          </p:nvPr>
        </p:nvSpPr>
        <p:spPr>
          <a:xfrm>
            <a:off x="4231533" y="4698614"/>
            <a:ext cx="3816487" cy="1198120"/>
          </a:xfrm>
        </p:spPr>
        <p:txBody>
          <a:bodyPr vert="horz" lIns="91440" tIns="45720" rIns="91440" bIns="45720" rtlCol="0">
            <a:normAutofit/>
          </a:bodyPr>
          <a:lstStyle/>
          <a:p>
            <a:pPr algn="r"/>
            <a:endParaRPr lang="en-US" sz="1700" kern="1200">
              <a:solidFill>
                <a:srgbClr val="FFFFFF"/>
              </a:solidFill>
              <a:latin typeface="+mn-lt"/>
              <a:ea typeface="+mn-ea"/>
              <a:cs typeface="+mn-cs"/>
            </a:endParaRPr>
          </a:p>
        </p:txBody>
      </p:sp>
      <p:sp>
        <p:nvSpPr>
          <p:cNvPr id="12"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3201" y="2744546"/>
            <a:ext cx="104279"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4"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2285" y="2973840"/>
            <a:ext cx="68353"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6"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01546" y="3198265"/>
            <a:ext cx="95785"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8" name="Straight Connector 1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75946" y="3496322"/>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641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89815EE-0F88-4364-B815-14A6E7ECBC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2BBEB8-4077-499F-80FD-AA9827A8D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796" y="608243"/>
            <a:ext cx="2535154" cy="54450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9250" y="804682"/>
            <a:ext cx="2284835" cy="5138917"/>
          </a:xfrm>
        </p:spPr>
        <p:txBody>
          <a:bodyPr>
            <a:normAutofit/>
          </a:bodyPr>
          <a:lstStyle/>
          <a:p>
            <a:r>
              <a:rPr lang="en-US" sz="4000" dirty="0">
                <a:solidFill>
                  <a:schemeClr val="bg1"/>
                </a:solidFill>
              </a:rPr>
              <a:t>Values: moral objectives</a:t>
            </a:r>
          </a:p>
        </p:txBody>
      </p:sp>
      <p:sp>
        <p:nvSpPr>
          <p:cNvPr id="13" name="Rectangle 12">
            <a:extLst>
              <a:ext uri="{FF2B5EF4-FFF2-40B4-BE49-F238E27FC236}">
                <a16:creationId xmlns:a16="http://schemas.microsoft.com/office/drawing/2014/main" id="{6F3B7728-0C26-4662-B285-85C645523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53319"/>
            <a:ext cx="9144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8C367AD-9838-470A-87EF-678609CC8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35205" y="3404998"/>
            <a:ext cx="68580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CF1642-4E76-4223-A010-6334380A2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4236"/>
            <a:ext cx="9144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AE440677-D795-467D-841E-807B0419505C}"/>
              </a:ext>
            </a:extLst>
          </p:cNvPr>
          <p:cNvGraphicFramePr>
            <a:graphicFrameLocks noGrp="1"/>
          </p:cNvGraphicFramePr>
          <p:nvPr>
            <p:ph idx="1"/>
            <p:extLst>
              <p:ext uri="{D42A27DB-BD31-4B8C-83A1-F6EECF244321}">
                <p14:modId xmlns:p14="http://schemas.microsoft.com/office/powerpoint/2010/main" val="3186000893"/>
              </p:ext>
            </p:extLst>
          </p:nvPr>
        </p:nvGraphicFramePr>
        <p:xfrm>
          <a:off x="3200400" y="740674"/>
          <a:ext cx="5715000" cy="5202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2336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dirty="0">
                <a:solidFill>
                  <a:schemeClr val="bg1"/>
                </a:solidFill>
              </a:rPr>
              <a:t>Exercise: identify your values</a:t>
            </a:r>
            <a:br>
              <a:rPr lang="en-US" sz="4200" dirty="0">
                <a:solidFill>
                  <a:schemeClr val="bg1"/>
                </a:solidFill>
              </a:rPr>
            </a:br>
            <a:r>
              <a:rPr lang="en-US" sz="4200" dirty="0">
                <a:solidFill>
                  <a:schemeClr val="bg1"/>
                </a:solidFill>
              </a:rPr>
              <a:t>(15 min)</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604E80C7-F364-4B0A-9C7C-B97775A4092E}"/>
              </a:ext>
            </a:extLst>
          </p:cNvPr>
          <p:cNvGraphicFramePr>
            <a:graphicFrameLocks noGrp="1"/>
          </p:cNvGraphicFramePr>
          <p:nvPr>
            <p:ph idx="1"/>
            <p:extLst>
              <p:ext uri="{D42A27DB-BD31-4B8C-83A1-F6EECF244321}">
                <p14:modId xmlns:p14="http://schemas.microsoft.com/office/powerpoint/2010/main" val="2036796714"/>
              </p:ext>
            </p:extLst>
          </p:nvPr>
        </p:nvGraphicFramePr>
        <p:xfrm>
          <a:off x="3695440" y="228600"/>
          <a:ext cx="5219959"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5971D006-C592-524A-B2AF-2BD43C9473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305" y="5139213"/>
            <a:ext cx="2654300" cy="457200"/>
          </a:xfrm>
          <a:prstGeom prst="rect">
            <a:avLst/>
          </a:prstGeom>
        </p:spPr>
      </p:pic>
    </p:spTree>
    <p:extLst>
      <p:ext uri="{BB962C8B-B14F-4D97-AF65-F5344CB8AC3E}">
        <p14:creationId xmlns:p14="http://schemas.microsoft.com/office/powerpoint/2010/main" val="3328232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a:solidFill>
                  <a:schemeClr val="bg1"/>
                </a:solidFill>
              </a:rPr>
              <a:t>Values: moral objectives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E7147C28-B80E-4FE3-9995-5FC49467D65B}"/>
              </a:ext>
            </a:extLst>
          </p:cNvPr>
          <p:cNvGraphicFramePr>
            <a:graphicFrameLocks noGrp="1"/>
          </p:cNvGraphicFramePr>
          <p:nvPr>
            <p:ph idx="1"/>
            <p:extLst>
              <p:ext uri="{D42A27DB-BD31-4B8C-83A1-F6EECF244321}">
                <p14:modId xmlns:p14="http://schemas.microsoft.com/office/powerpoint/2010/main" val="1332602102"/>
              </p:ext>
            </p:extLst>
          </p:nvPr>
        </p:nvGraphicFramePr>
        <p:xfrm>
          <a:off x="3695440" y="304800"/>
          <a:ext cx="5143759"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4606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6544" y="450222"/>
            <a:ext cx="3136890" cy="3603164"/>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E9D99B-793E-7641-9187-0FB9E7AD1674}"/>
              </a:ext>
            </a:extLst>
          </p:cNvPr>
          <p:cNvSpPr>
            <a:spLocks noGrp="1"/>
          </p:cNvSpPr>
          <p:nvPr>
            <p:ph type="title"/>
          </p:nvPr>
        </p:nvSpPr>
        <p:spPr>
          <a:xfrm>
            <a:off x="581025" y="762000"/>
            <a:ext cx="2696979" cy="3018430"/>
          </a:xfrm>
        </p:spPr>
        <p:txBody>
          <a:bodyPr>
            <a:normAutofit/>
          </a:bodyPr>
          <a:lstStyle/>
          <a:p>
            <a:r>
              <a:rPr lang="en-US" sz="2800" b="1" dirty="0">
                <a:solidFill>
                  <a:srgbClr val="FFFFFF"/>
                </a:solidFill>
              </a:rPr>
              <a:t>Which of the following is an example of a consequentialism argument in favor of a use of data/AI?</a:t>
            </a:r>
          </a:p>
        </p:txBody>
      </p:sp>
      <p:sp>
        <p:nvSpPr>
          <p:cNvPr id="21" name="Rectangle 20">
            <a:extLst>
              <a:ext uri="{FF2B5EF4-FFF2-40B4-BE49-F238E27FC236}">
                <a16:creationId xmlns:a16="http://schemas.microsoft.com/office/drawing/2014/main" id="{9F094233-2135-4AF1-986E-5751814CDD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827" y="4209599"/>
            <a:ext cx="3129607" cy="2173848"/>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8127" y="450221"/>
            <a:ext cx="3674942" cy="5948858"/>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C9BBD3A-0E60-E84D-B2C7-EC91D011703D}"/>
              </a:ext>
            </a:extLst>
          </p:cNvPr>
          <p:cNvSpPr>
            <a:spLocks noGrp="1"/>
          </p:cNvSpPr>
          <p:nvPr>
            <p:ph idx="1"/>
          </p:nvPr>
        </p:nvSpPr>
        <p:spPr>
          <a:xfrm>
            <a:off x="3944694" y="909143"/>
            <a:ext cx="3005685" cy="5029586"/>
          </a:xfrm>
        </p:spPr>
        <p:txBody>
          <a:bodyPr anchor="ctr">
            <a:normAutofit/>
          </a:bodyPr>
          <a:lstStyle/>
          <a:p>
            <a:r>
              <a:rPr lang="en-US" sz="1900" dirty="0"/>
              <a:t>A: </a:t>
            </a:r>
            <a:r>
              <a:rPr lang="en-US" sz="1900"/>
              <a:t>Although we collect </a:t>
            </a:r>
            <a:r>
              <a:rPr lang="en-US" sz="1900" dirty="0"/>
              <a:t>private information, the benefit our algorithm provides outweighs the cost</a:t>
            </a:r>
          </a:p>
          <a:p>
            <a:r>
              <a:rPr lang="en-US" sz="1900" dirty="0"/>
              <a:t>B: We never deceive users in our experiments on user behavior; we always obtain informed consent</a:t>
            </a:r>
          </a:p>
          <a:p>
            <a:r>
              <a:rPr lang="en-US" sz="1900" dirty="0"/>
              <a:t>C: Our algorithm is designed to make the world a better place by bringing like-minded people together </a:t>
            </a:r>
          </a:p>
          <a:p>
            <a:r>
              <a:rPr lang="en-US" sz="1900" dirty="0"/>
              <a:t>All of the above</a:t>
            </a:r>
          </a:p>
        </p:txBody>
      </p:sp>
      <p:sp>
        <p:nvSpPr>
          <p:cNvPr id="25" name="Rectangle 24">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6899" y="450221"/>
            <a:ext cx="1401025" cy="3603165"/>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8787C55D-A0F6-1C4C-801E-012DF9EA45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66" y="5057251"/>
            <a:ext cx="2722895" cy="469699"/>
          </a:xfrm>
          <a:prstGeom prst="rect">
            <a:avLst/>
          </a:prstGeom>
        </p:spPr>
      </p:pic>
      <p:sp>
        <p:nvSpPr>
          <p:cNvPr id="27" name="Rectangle 26">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309" y="4214253"/>
            <a:ext cx="1401025" cy="2173848"/>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151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5467" y="1780661"/>
            <a:ext cx="2686555" cy="3196856"/>
          </a:xfrm>
        </p:spPr>
        <p:txBody>
          <a:bodyPr anchor="t">
            <a:normAutofit/>
          </a:bodyPr>
          <a:lstStyle/>
          <a:p>
            <a:r>
              <a:rPr lang="en-US" sz="4200">
                <a:solidFill>
                  <a:schemeClr val="bg1"/>
                </a:solidFill>
              </a:rPr>
              <a:t>Ways of evaluating ethics of a use of data </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F5C599D1-9422-4DA3-B6FE-CF4AD282CA4C}"/>
              </a:ext>
            </a:extLst>
          </p:cNvPr>
          <p:cNvGraphicFramePr>
            <a:graphicFrameLocks noGrp="1"/>
          </p:cNvGraphicFramePr>
          <p:nvPr>
            <p:ph idx="1"/>
            <p:extLst>
              <p:ext uri="{D42A27DB-BD31-4B8C-83A1-F6EECF244321}">
                <p14:modId xmlns:p14="http://schemas.microsoft.com/office/powerpoint/2010/main" val="3951865897"/>
              </p:ext>
            </p:extLst>
          </p:nvPr>
        </p:nvGraphicFramePr>
        <p:xfrm>
          <a:off x="3837489" y="933454"/>
          <a:ext cx="493389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7904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81EB-77E1-9D4F-9741-4D38850B24C5}"/>
              </a:ext>
            </a:extLst>
          </p:cNvPr>
          <p:cNvSpPr>
            <a:spLocks noGrp="1"/>
          </p:cNvSpPr>
          <p:nvPr>
            <p:ph type="title"/>
          </p:nvPr>
        </p:nvSpPr>
        <p:spPr/>
        <p:txBody>
          <a:bodyPr/>
          <a:lstStyle/>
          <a:p>
            <a:r>
              <a:rPr lang="en-US" dirty="0"/>
              <a:t>Self Driving Car Ethics</a:t>
            </a:r>
          </a:p>
        </p:txBody>
      </p:sp>
      <p:sp>
        <p:nvSpPr>
          <p:cNvPr id="3" name="Content Placeholder 2">
            <a:extLst>
              <a:ext uri="{FF2B5EF4-FFF2-40B4-BE49-F238E27FC236}">
                <a16:creationId xmlns:a16="http://schemas.microsoft.com/office/drawing/2014/main" id="{D486CCE5-0AE2-0848-9B33-F8FE1B2A78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0C96EE4-3D63-FE48-A59E-57E18E9E0C67}"/>
              </a:ext>
            </a:extLst>
          </p:cNvPr>
          <p:cNvPicPr>
            <a:picLocks noChangeAspect="1"/>
          </p:cNvPicPr>
          <p:nvPr/>
        </p:nvPicPr>
        <p:blipFill>
          <a:blip r:embed="rId2"/>
          <a:stretch>
            <a:fillRect/>
          </a:stretch>
        </p:blipFill>
        <p:spPr>
          <a:xfrm>
            <a:off x="1028700" y="1905000"/>
            <a:ext cx="7086600" cy="4000500"/>
          </a:xfrm>
          <a:prstGeom prst="rect">
            <a:avLst/>
          </a:prstGeom>
        </p:spPr>
      </p:pic>
    </p:spTree>
    <p:extLst>
      <p:ext uri="{BB962C8B-B14F-4D97-AF65-F5344CB8AC3E}">
        <p14:creationId xmlns:p14="http://schemas.microsoft.com/office/powerpoint/2010/main" val="2606845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CD688-297F-154D-A2F8-BA14707E891B}"/>
              </a:ext>
            </a:extLst>
          </p:cNvPr>
          <p:cNvSpPr>
            <a:spLocks noGrp="1"/>
          </p:cNvSpPr>
          <p:nvPr>
            <p:ph type="title"/>
          </p:nvPr>
        </p:nvSpPr>
        <p:spPr/>
        <p:txBody>
          <a:bodyPr/>
          <a:lstStyle/>
          <a:p>
            <a:r>
              <a:rPr lang="en-US" dirty="0"/>
              <a:t>Some Easy-reading Books</a:t>
            </a:r>
          </a:p>
        </p:txBody>
      </p:sp>
      <p:sp>
        <p:nvSpPr>
          <p:cNvPr id="3" name="Content Placeholder 2">
            <a:extLst>
              <a:ext uri="{FF2B5EF4-FFF2-40B4-BE49-F238E27FC236}">
                <a16:creationId xmlns:a16="http://schemas.microsoft.com/office/drawing/2014/main" id="{9B1D30F0-7BD3-5C45-A2FD-62AA60FA93D1}"/>
              </a:ext>
            </a:extLst>
          </p:cNvPr>
          <p:cNvSpPr>
            <a:spLocks noGrp="1"/>
          </p:cNvSpPr>
          <p:nvPr>
            <p:ph idx="1"/>
          </p:nvPr>
        </p:nvSpPr>
        <p:spPr/>
        <p:txBody>
          <a:bodyPr>
            <a:normAutofit fontScale="70000" lnSpcReduction="20000"/>
          </a:bodyPr>
          <a:lstStyle/>
          <a:p>
            <a:pPr lvl="0"/>
            <a:r>
              <a:rPr lang="en-US" dirty="0"/>
              <a:t>A Human's Guide to Machine Intelligence: How Algorithms Are Shaping Our Lives and How We Can Stay in Control by Kartik </a:t>
            </a:r>
            <a:r>
              <a:rPr lang="en-US" dirty="0" err="1"/>
              <a:t>Hosanagar</a:t>
            </a:r>
            <a:r>
              <a:rPr lang="en-US" dirty="0"/>
              <a:t> </a:t>
            </a:r>
          </a:p>
          <a:p>
            <a:pPr lvl="0"/>
            <a:r>
              <a:rPr lang="en-US" dirty="0"/>
              <a:t>Weapons of Math Destruction: How Big Data Increases Inequality and Threatens Democracy by Cathy O'Neil (one of the most famous book in this topic)</a:t>
            </a:r>
          </a:p>
          <a:p>
            <a:pPr lvl="0"/>
            <a:r>
              <a:rPr lang="en-US" dirty="0"/>
              <a:t>The Ethical Algorithm: The Science of Socially Aware Algorithm Design by Michael Kearns, Aaron Roth (high quality book written by prominent CS and social science scholar)</a:t>
            </a:r>
          </a:p>
          <a:p>
            <a:pPr lvl="0"/>
            <a:r>
              <a:rPr lang="en-US" dirty="0"/>
              <a:t>You Look Like a Thing and I Love You: How Artificial Intelligence Works and Why It's Making the World a Weirder Place by Janelle Shane (Quirky and Fun)</a:t>
            </a:r>
          </a:p>
          <a:p>
            <a:pPr lvl="0"/>
            <a:r>
              <a:rPr lang="en-US" dirty="0"/>
              <a:t>Algorithms of Oppression: How Search Engines Reinforce Racism by Safiya Umoja Noble </a:t>
            </a:r>
          </a:p>
          <a:p>
            <a:pPr lvl="0"/>
            <a:r>
              <a:rPr lang="en-US" dirty="0"/>
              <a:t>Artificial Intelligence: A Guide for Thinking Humans by Melanie Mitchell</a:t>
            </a:r>
          </a:p>
          <a:p>
            <a:endParaRPr lang="en-US" dirty="0"/>
          </a:p>
        </p:txBody>
      </p:sp>
    </p:spTree>
    <p:extLst>
      <p:ext uri="{BB962C8B-B14F-4D97-AF65-F5344CB8AC3E}">
        <p14:creationId xmlns:p14="http://schemas.microsoft.com/office/powerpoint/2010/main" val="31143740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4F64E-D09A-8F47-BDF0-DA686C837EA8}"/>
              </a:ext>
            </a:extLst>
          </p:cNvPr>
          <p:cNvSpPr>
            <a:spLocks noGrp="1"/>
          </p:cNvSpPr>
          <p:nvPr>
            <p:ph type="title"/>
          </p:nvPr>
        </p:nvSpPr>
        <p:spPr/>
        <p:txBody>
          <a:bodyPr/>
          <a:lstStyle/>
          <a:p>
            <a:r>
              <a:rPr lang="en-US" dirty="0"/>
              <a:t>Self Driving Car Ethics!</a:t>
            </a:r>
          </a:p>
        </p:txBody>
      </p:sp>
      <p:sp>
        <p:nvSpPr>
          <p:cNvPr id="3" name="Content Placeholder 2">
            <a:extLst>
              <a:ext uri="{FF2B5EF4-FFF2-40B4-BE49-F238E27FC236}">
                <a16:creationId xmlns:a16="http://schemas.microsoft.com/office/drawing/2014/main" id="{DD1A01BE-4AA3-2D44-8FCA-DC8B1A3352CD}"/>
              </a:ext>
            </a:extLst>
          </p:cNvPr>
          <p:cNvSpPr>
            <a:spLocks noGrp="1"/>
          </p:cNvSpPr>
          <p:nvPr>
            <p:ph idx="1"/>
          </p:nvPr>
        </p:nvSpPr>
        <p:spPr/>
        <p:txBody>
          <a:bodyPr/>
          <a:lstStyle/>
          <a:p>
            <a:r>
              <a:rPr lang="en-US" dirty="0">
                <a:hlinkClick r:id="rId2"/>
              </a:rPr>
              <a:t>https://www.youtube.com/watch?v=tb-WdVA4_bo&amp;t=5s</a:t>
            </a:r>
            <a:endParaRPr lang="en-US" dirty="0"/>
          </a:p>
          <a:p>
            <a:r>
              <a:rPr lang="en-US" dirty="0"/>
              <a:t>Ted Talk MIT Moral Machines</a:t>
            </a:r>
          </a:p>
        </p:txBody>
      </p:sp>
    </p:spTree>
    <p:extLst>
      <p:ext uri="{BB962C8B-B14F-4D97-AF65-F5344CB8AC3E}">
        <p14:creationId xmlns:p14="http://schemas.microsoft.com/office/powerpoint/2010/main" val="768919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17C0C-5B9C-B840-9C06-958B4B1491D6}"/>
              </a:ext>
            </a:extLst>
          </p:cNvPr>
          <p:cNvSpPr>
            <a:spLocks noGrp="1"/>
          </p:cNvSpPr>
          <p:nvPr>
            <p:ph type="title"/>
          </p:nvPr>
        </p:nvSpPr>
        <p:spPr/>
        <p:txBody>
          <a:bodyPr/>
          <a:lstStyle/>
          <a:p>
            <a:r>
              <a:rPr lang="en-US" dirty="0"/>
              <a:t>Try it yourself!</a:t>
            </a:r>
          </a:p>
        </p:txBody>
      </p:sp>
      <p:sp>
        <p:nvSpPr>
          <p:cNvPr id="3" name="Content Placeholder 2">
            <a:extLst>
              <a:ext uri="{FF2B5EF4-FFF2-40B4-BE49-F238E27FC236}">
                <a16:creationId xmlns:a16="http://schemas.microsoft.com/office/drawing/2014/main" id="{3B3405F0-B039-A848-B5C7-389045EE44B5}"/>
              </a:ext>
            </a:extLst>
          </p:cNvPr>
          <p:cNvSpPr>
            <a:spLocks noGrp="1"/>
          </p:cNvSpPr>
          <p:nvPr>
            <p:ph idx="1"/>
          </p:nvPr>
        </p:nvSpPr>
        <p:spPr/>
        <p:txBody>
          <a:bodyPr/>
          <a:lstStyle/>
          <a:p>
            <a:r>
              <a:rPr lang="en-US" dirty="0"/>
              <a:t>https://</a:t>
            </a:r>
            <a:r>
              <a:rPr lang="en-US" dirty="0" err="1"/>
              <a:t>www.moralmachine.net</a:t>
            </a:r>
            <a:r>
              <a:rPr lang="en-US" dirty="0"/>
              <a:t>/</a:t>
            </a:r>
          </a:p>
        </p:txBody>
      </p:sp>
    </p:spTree>
    <p:extLst>
      <p:ext uri="{BB962C8B-B14F-4D97-AF65-F5344CB8AC3E}">
        <p14:creationId xmlns:p14="http://schemas.microsoft.com/office/powerpoint/2010/main" val="855639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E8938-1A03-CC4F-A516-F5BCF3B45EA9}"/>
              </a:ext>
            </a:extLst>
          </p:cNvPr>
          <p:cNvSpPr>
            <a:spLocks noGrp="1"/>
          </p:cNvSpPr>
          <p:nvPr>
            <p:ph type="title"/>
          </p:nvPr>
        </p:nvSpPr>
        <p:spPr/>
        <p:txBody>
          <a:bodyPr/>
          <a:lstStyle/>
          <a:p>
            <a:r>
              <a:rPr lang="en-US" dirty="0"/>
              <a:t>Let’s Discuss</a:t>
            </a:r>
          </a:p>
        </p:txBody>
      </p:sp>
      <p:sp>
        <p:nvSpPr>
          <p:cNvPr id="3" name="Content Placeholder 2">
            <a:extLst>
              <a:ext uri="{FF2B5EF4-FFF2-40B4-BE49-F238E27FC236}">
                <a16:creationId xmlns:a16="http://schemas.microsoft.com/office/drawing/2014/main" id="{0AAE7300-0E62-8847-A97C-47262ED48C72}"/>
              </a:ext>
            </a:extLst>
          </p:cNvPr>
          <p:cNvSpPr>
            <a:spLocks noGrp="1"/>
          </p:cNvSpPr>
          <p:nvPr>
            <p:ph idx="1"/>
          </p:nvPr>
        </p:nvSpPr>
        <p:spPr/>
        <p:txBody>
          <a:bodyPr/>
          <a:lstStyle/>
          <a:p>
            <a:r>
              <a:rPr lang="en-US" dirty="0"/>
              <a:t>What were your values?</a:t>
            </a:r>
          </a:p>
          <a:p>
            <a:r>
              <a:rPr lang="en-US" dirty="0"/>
              <a:t>How did you compare against the public</a:t>
            </a:r>
          </a:p>
          <a:p>
            <a:r>
              <a:rPr lang="en-US" dirty="0"/>
              <a:t>Were you a consequentialist or deontologist?</a:t>
            </a:r>
          </a:p>
          <a:p>
            <a:endParaRPr lang="en-US" dirty="0"/>
          </a:p>
        </p:txBody>
      </p:sp>
    </p:spTree>
    <p:extLst>
      <p:ext uri="{BB962C8B-B14F-4D97-AF65-F5344CB8AC3E}">
        <p14:creationId xmlns:p14="http://schemas.microsoft.com/office/powerpoint/2010/main" val="8157832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EFB160-5F0E-E74C-B8F4-EC77CD617C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2600" y="1006030"/>
            <a:ext cx="8178799" cy="4845938"/>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3AC02A-F346-F84F-8402-90363DACB75C}"/>
              </a:ext>
            </a:extLst>
          </p:cNvPr>
          <p:cNvSpPr txBox="1"/>
          <p:nvPr/>
        </p:nvSpPr>
        <p:spPr>
          <a:xfrm>
            <a:off x="538098" y="5791602"/>
            <a:ext cx="7582973" cy="369332"/>
          </a:xfrm>
          <a:prstGeom prst="rect">
            <a:avLst/>
          </a:prstGeom>
          <a:noFill/>
        </p:spPr>
        <p:txBody>
          <a:bodyPr wrap="none" rtlCol="0">
            <a:spAutoFit/>
          </a:bodyPr>
          <a:lstStyle/>
          <a:p>
            <a:r>
              <a:rPr lang="en-US" dirty="0"/>
              <a:t>https://</a:t>
            </a:r>
            <a:r>
              <a:rPr lang="en-US" dirty="0" err="1"/>
              <a:t>mindmatters.ai</a:t>
            </a:r>
            <a:r>
              <a:rPr lang="en-US" dirty="0"/>
              <a:t>/2020/03/the-moral-machine-is-bad-news-for-ai-ethics/</a:t>
            </a:r>
          </a:p>
        </p:txBody>
      </p:sp>
    </p:spTree>
    <p:extLst>
      <p:ext uri="{BB962C8B-B14F-4D97-AF65-F5344CB8AC3E}">
        <p14:creationId xmlns:p14="http://schemas.microsoft.com/office/powerpoint/2010/main" val="17996061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A2AA-A86F-E543-A249-F7221EBA7362}"/>
              </a:ext>
            </a:extLst>
          </p:cNvPr>
          <p:cNvSpPr>
            <a:spLocks noGrp="1"/>
          </p:cNvSpPr>
          <p:nvPr>
            <p:ph type="title"/>
          </p:nvPr>
        </p:nvSpPr>
        <p:spPr/>
        <p:txBody>
          <a:bodyPr/>
          <a:lstStyle/>
          <a:p>
            <a:r>
              <a:rPr lang="en-US" dirty="0"/>
              <a:t>Fairness</a:t>
            </a:r>
          </a:p>
        </p:txBody>
      </p:sp>
    </p:spTree>
    <p:extLst>
      <p:ext uri="{BB962C8B-B14F-4D97-AF65-F5344CB8AC3E}">
        <p14:creationId xmlns:p14="http://schemas.microsoft.com/office/powerpoint/2010/main" val="4300820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Fairness and “classes” of people</a:t>
            </a:r>
          </a:p>
        </p:txBody>
      </p:sp>
      <p:sp>
        <p:nvSpPr>
          <p:cNvPr id="3" name="Content Placeholder 2"/>
          <p:cNvSpPr>
            <a:spLocks noGrp="1"/>
          </p:cNvSpPr>
          <p:nvPr>
            <p:ph idx="1"/>
          </p:nvPr>
        </p:nvSpPr>
        <p:spPr>
          <a:xfrm>
            <a:off x="3200400" y="586856"/>
            <a:ext cx="5715000" cy="5890144"/>
          </a:xfrm>
        </p:spPr>
        <p:txBody>
          <a:bodyPr anchor="ctr">
            <a:noAutofit/>
          </a:bodyPr>
          <a:lstStyle/>
          <a:p>
            <a:pPr marL="0" indent="0">
              <a:buNone/>
            </a:pPr>
            <a:r>
              <a:rPr lang="en-US" sz="2400" i="1" dirty="0"/>
              <a:t>Historically and currently</a:t>
            </a:r>
            <a:r>
              <a:rPr lang="en-US" sz="2400" dirty="0"/>
              <a:t>, certain groups of people have been discriminated against (treated unfairly) by others in society—especially by those in power. The unfair treatment comes from individuals and from the way our social systems are created.</a:t>
            </a:r>
          </a:p>
          <a:p>
            <a:r>
              <a:rPr lang="en-US" sz="2400" dirty="0"/>
              <a:t>Unfair treatment occurs because of (for example):</a:t>
            </a:r>
          </a:p>
          <a:p>
            <a:pPr lvl="1"/>
            <a:r>
              <a:rPr lang="en-US" dirty="0"/>
              <a:t>Race</a:t>
            </a:r>
          </a:p>
          <a:p>
            <a:pPr lvl="1"/>
            <a:r>
              <a:rPr lang="en-US" dirty="0"/>
              <a:t>Color</a:t>
            </a:r>
          </a:p>
          <a:p>
            <a:pPr lvl="1"/>
            <a:r>
              <a:rPr lang="en-US" dirty="0"/>
              <a:t>Sex</a:t>
            </a:r>
          </a:p>
          <a:p>
            <a:pPr lvl="1"/>
            <a:r>
              <a:rPr lang="en-US" dirty="0"/>
              <a:t>National or ethnic origin</a:t>
            </a:r>
          </a:p>
          <a:p>
            <a:pPr lvl="1"/>
            <a:r>
              <a:rPr lang="en-US" dirty="0"/>
              <a:t>Sexual orientation</a:t>
            </a:r>
          </a:p>
          <a:p>
            <a:pPr lvl="1"/>
            <a:r>
              <a:rPr lang="en-US" dirty="0"/>
              <a:t>Gender identity</a:t>
            </a:r>
          </a:p>
          <a:p>
            <a:pPr lvl="1"/>
            <a:r>
              <a:rPr lang="en-US" dirty="0"/>
              <a:t>Religion</a:t>
            </a:r>
          </a:p>
          <a:p>
            <a:pPr lvl="1"/>
            <a:r>
              <a:rPr lang="en-US" dirty="0"/>
              <a:t>Disability or bodily attributes</a:t>
            </a:r>
          </a:p>
        </p:txBody>
      </p:sp>
    </p:spTree>
    <p:extLst>
      <p:ext uri="{BB962C8B-B14F-4D97-AF65-F5344CB8AC3E}">
        <p14:creationId xmlns:p14="http://schemas.microsoft.com/office/powerpoint/2010/main" val="387546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Fairness and “classes” of people</a:t>
            </a:r>
          </a:p>
        </p:txBody>
      </p:sp>
      <p:sp>
        <p:nvSpPr>
          <p:cNvPr id="3" name="Content Placeholder 2"/>
          <p:cNvSpPr>
            <a:spLocks noGrp="1"/>
          </p:cNvSpPr>
          <p:nvPr>
            <p:ph idx="1"/>
          </p:nvPr>
        </p:nvSpPr>
        <p:spPr>
          <a:xfrm>
            <a:off x="3378411" y="762000"/>
            <a:ext cx="5613189" cy="6085862"/>
          </a:xfrm>
        </p:spPr>
        <p:txBody>
          <a:bodyPr anchor="ctr">
            <a:normAutofit/>
          </a:bodyPr>
          <a:lstStyle/>
          <a:p>
            <a:pPr marL="0" indent="0">
              <a:buNone/>
            </a:pPr>
            <a:r>
              <a:rPr lang="en-US" dirty="0"/>
              <a:t>The law in the U.S. and elsewhere officially prohibits certain kinds of unfair treatment, but of course it still happened and happens now.</a:t>
            </a:r>
          </a:p>
          <a:p>
            <a:pPr lvl="1"/>
            <a:r>
              <a:rPr lang="en-US" sz="2800" dirty="0"/>
              <a:t>“protected classes” means groups that are protected under U.S. law</a:t>
            </a:r>
          </a:p>
          <a:p>
            <a:pPr lvl="1"/>
            <a:r>
              <a:rPr lang="en-US" sz="2800" dirty="0"/>
              <a:t>Which groups are protected under law has evolved through time and continues to evolve</a:t>
            </a:r>
          </a:p>
          <a:p>
            <a:pPr lvl="1"/>
            <a:r>
              <a:rPr lang="en-US" sz="2800" dirty="0"/>
              <a:t>Which groups face unfair treatment varies by culture and evolves over time as well </a:t>
            </a:r>
          </a:p>
          <a:p>
            <a:endParaRPr lang="en-US" dirty="0"/>
          </a:p>
          <a:p>
            <a:pPr lvl="2"/>
            <a:endParaRPr lang="en-US" sz="2800" dirty="0"/>
          </a:p>
          <a:p>
            <a:pPr lvl="2"/>
            <a:endParaRPr lang="en-US" sz="2800" dirty="0"/>
          </a:p>
        </p:txBody>
      </p:sp>
    </p:spTree>
    <p:extLst>
      <p:ext uri="{BB962C8B-B14F-4D97-AF65-F5344CB8AC3E}">
        <p14:creationId xmlns:p14="http://schemas.microsoft.com/office/powerpoint/2010/main" val="33578296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dirty="0">
                <a:solidFill>
                  <a:srgbClr val="FFFFFF"/>
                </a:solidFill>
              </a:rPr>
              <a:t>Focus on Algorithmic Fairness</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4400" dirty="0"/>
              <a:t>Context: </a:t>
            </a:r>
          </a:p>
          <a:p>
            <a:r>
              <a:rPr lang="en-US" sz="4400" dirty="0"/>
              <a:t>Algorithms in the judicial system.  </a:t>
            </a:r>
          </a:p>
          <a:p>
            <a:r>
              <a:rPr lang="en-US" sz="4400" dirty="0"/>
              <a:t>Are they fair to people of different races?  </a:t>
            </a:r>
          </a:p>
          <a:p>
            <a:pPr lvl="1"/>
            <a:endParaRPr lang="en-US" sz="4400" dirty="0"/>
          </a:p>
        </p:txBody>
      </p:sp>
    </p:spTree>
    <p:extLst>
      <p:ext uri="{BB962C8B-B14F-4D97-AF65-F5344CB8AC3E}">
        <p14:creationId xmlns:p14="http://schemas.microsoft.com/office/powerpoint/2010/main" val="374736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600" y="237907"/>
            <a:ext cx="7886700" cy="1133693"/>
          </a:xfrm>
        </p:spPr>
        <p:txBody>
          <a:bodyPr>
            <a:normAutofit/>
          </a:bodyPr>
          <a:lstStyle/>
          <a:p>
            <a:r>
              <a:rPr lang="en-US" sz="4500" dirty="0"/>
              <a:t>“Recidivism”</a:t>
            </a:r>
          </a:p>
        </p:txBody>
      </p:sp>
      <p:graphicFrame>
        <p:nvGraphicFramePr>
          <p:cNvPr id="5" name="Content Placeholder 2">
            <a:extLst>
              <a:ext uri="{FF2B5EF4-FFF2-40B4-BE49-F238E27FC236}">
                <a16:creationId xmlns:a16="http://schemas.microsoft.com/office/drawing/2014/main" id="{9484775F-A5A5-43A9-9D21-23D6C5252B4D}"/>
              </a:ext>
            </a:extLst>
          </p:cNvPr>
          <p:cNvGraphicFramePr>
            <a:graphicFrameLocks noGrp="1"/>
          </p:cNvGraphicFramePr>
          <p:nvPr>
            <p:ph idx="1"/>
            <p:extLst>
              <p:ext uri="{D42A27DB-BD31-4B8C-83A1-F6EECF244321}">
                <p14:modId xmlns:p14="http://schemas.microsoft.com/office/powerpoint/2010/main" val="3710584624"/>
              </p:ext>
            </p:extLst>
          </p:nvPr>
        </p:nvGraphicFramePr>
        <p:xfrm>
          <a:off x="228600" y="1524000"/>
          <a:ext cx="8686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6278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a:extLst>
              <a:ext uri="{FF2B5EF4-FFF2-40B4-BE49-F238E27FC236}">
                <a16:creationId xmlns:a16="http://schemas.microsoft.com/office/drawing/2014/main" id="{8448660D-A5FE-4480-AC90-BA6BAA729ED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4786" b="-1"/>
          <a:stretch/>
        </p:blipFill>
        <p:spPr>
          <a:xfrm>
            <a:off x="-2285" y="10"/>
            <a:ext cx="9143999" cy="6857990"/>
          </a:xfrm>
          <a:prstGeom prst="rect">
            <a:avLst/>
          </a:prstGeom>
        </p:spPr>
      </p:pic>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r>
              <a:rPr lang="en-US" sz="4500">
                <a:solidFill>
                  <a:srgbClr val="FFFFFF"/>
                </a:solidFill>
              </a:rPr>
              <a:t>COMPAS</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r>
              <a:rPr lang="en-US" b="1">
                <a:solidFill>
                  <a:srgbClr val="FFFFFF"/>
                </a:solidFill>
              </a:rPr>
              <a:t>Correctional Offender Management Profiling for Alternative Sanctions</a:t>
            </a:r>
            <a:r>
              <a:rPr lang="en-US">
                <a:solidFill>
                  <a:srgbClr val="FFFFFF"/>
                </a:solidFill>
              </a:rPr>
              <a:t> (</a:t>
            </a:r>
            <a:r>
              <a:rPr lang="en-US" b="1">
                <a:solidFill>
                  <a:srgbClr val="FFFFFF"/>
                </a:solidFill>
              </a:rPr>
              <a:t>COMPAS</a:t>
            </a:r>
            <a:r>
              <a:rPr lang="en-US">
                <a:solidFill>
                  <a:srgbClr val="FFFFFF"/>
                </a:solidFill>
              </a:rPr>
              <a:t>)</a:t>
            </a:r>
          </a:p>
        </p:txBody>
      </p:sp>
    </p:spTree>
    <p:extLst>
      <p:ext uri="{BB962C8B-B14F-4D97-AF65-F5344CB8AC3E}">
        <p14:creationId xmlns:p14="http://schemas.microsoft.com/office/powerpoint/2010/main" val="411357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5DA32D-B94C-E440-BABA-2DE350B2EF4B}"/>
              </a:ext>
            </a:extLst>
          </p:cNvPr>
          <p:cNvSpPr>
            <a:spLocks noGrp="1"/>
          </p:cNvSpPr>
          <p:nvPr>
            <p:ph type="title"/>
          </p:nvPr>
        </p:nvSpPr>
        <p:spPr>
          <a:xfrm>
            <a:off x="480060" y="325369"/>
            <a:ext cx="3276451" cy="1956841"/>
          </a:xfrm>
        </p:spPr>
        <p:txBody>
          <a:bodyPr anchor="b">
            <a:normAutofit/>
          </a:bodyPr>
          <a:lstStyle/>
          <a:p>
            <a:r>
              <a:rPr lang="en-US" sz="4700"/>
              <a:t>A good one to have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2586994"/>
            <a:ext cx="2606040" cy="18288"/>
          </a:xfrm>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 name="connsiteX0" fmla="*/ 0 w 2606040"/>
              <a:gd name="connsiteY0" fmla="*/ 0 h 18288"/>
              <a:gd name="connsiteX1" fmla="*/ 599389 w 2606040"/>
              <a:gd name="connsiteY1" fmla="*/ 0 h 18288"/>
              <a:gd name="connsiteX2" fmla="*/ 1303020 w 2606040"/>
              <a:gd name="connsiteY2" fmla="*/ 0 h 18288"/>
              <a:gd name="connsiteX3" fmla="*/ 1876349 w 2606040"/>
              <a:gd name="connsiteY3" fmla="*/ 0 h 18288"/>
              <a:gd name="connsiteX4" fmla="*/ 2606040 w 2606040"/>
              <a:gd name="connsiteY4" fmla="*/ 0 h 18288"/>
              <a:gd name="connsiteX5" fmla="*/ 2606040 w 2606040"/>
              <a:gd name="connsiteY5" fmla="*/ 18288 h 18288"/>
              <a:gd name="connsiteX6" fmla="*/ 1980590 w 2606040"/>
              <a:gd name="connsiteY6" fmla="*/ 18288 h 18288"/>
              <a:gd name="connsiteX7" fmla="*/ 1276960 w 2606040"/>
              <a:gd name="connsiteY7" fmla="*/ 18288 h 18288"/>
              <a:gd name="connsiteX8" fmla="*/ 65151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6645" y="4461"/>
                  <a:pt x="2607031" y="13181"/>
                  <a:pt x="2606040" y="18288"/>
                </a:cubicBezTo>
                <a:cubicBezTo>
                  <a:pt x="2260204" y="29342"/>
                  <a:pt x="2175708" y="5614"/>
                  <a:pt x="1902409" y="18288"/>
                </a:cubicBezTo>
                <a:cubicBezTo>
                  <a:pt x="1638502" y="41064"/>
                  <a:pt x="1460923" y="-16269"/>
                  <a:pt x="1276960" y="18288"/>
                </a:cubicBezTo>
                <a:cubicBezTo>
                  <a:pt x="1057717" y="14361"/>
                  <a:pt x="867956" y="2320"/>
                  <a:pt x="677570" y="18288"/>
                </a:cubicBezTo>
                <a:cubicBezTo>
                  <a:pt x="457951" y="33373"/>
                  <a:pt x="189752" y="55388"/>
                  <a:pt x="0" y="18288"/>
                </a:cubicBezTo>
                <a:cubicBezTo>
                  <a:pt x="1586" y="13022"/>
                  <a:pt x="-95" y="4569"/>
                  <a:pt x="0" y="0"/>
                </a:cubicBezTo>
                <a:close/>
              </a:path>
              <a:path w="2606040" h="18288"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6314" y="8448"/>
                  <a:pt x="2606550" y="14527"/>
                  <a:pt x="2606040" y="18288"/>
                </a:cubicBezTo>
                <a:cubicBezTo>
                  <a:pt x="2344840" y="2643"/>
                  <a:pt x="2192043" y="7399"/>
                  <a:pt x="1980590" y="18288"/>
                </a:cubicBezTo>
                <a:cubicBezTo>
                  <a:pt x="1783984" y="-9745"/>
                  <a:pt x="1487673" y="45908"/>
                  <a:pt x="1276960" y="18288"/>
                </a:cubicBezTo>
                <a:cubicBezTo>
                  <a:pt x="1088134" y="-41257"/>
                  <a:pt x="877974" y="49968"/>
                  <a:pt x="651510" y="18288"/>
                </a:cubicBezTo>
                <a:cubicBezTo>
                  <a:pt x="430798" y="-27764"/>
                  <a:pt x="132889" y="-33467"/>
                  <a:pt x="0" y="18288"/>
                </a:cubicBezTo>
                <a:cubicBezTo>
                  <a:pt x="212" y="10845"/>
                  <a:pt x="-833" y="6193"/>
                  <a:pt x="0" y="0"/>
                </a:cubicBezTo>
                <a:close/>
              </a:path>
              <a:path w="2606040" h="18288"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6166" y="3680"/>
                  <a:pt x="2606905" y="11461"/>
                  <a:pt x="2606040" y="18288"/>
                </a:cubicBezTo>
                <a:cubicBezTo>
                  <a:pt x="2234648" y="26976"/>
                  <a:pt x="2180202" y="-10361"/>
                  <a:pt x="1902409" y="18288"/>
                </a:cubicBezTo>
                <a:cubicBezTo>
                  <a:pt x="1635562" y="47194"/>
                  <a:pt x="1477339" y="4794"/>
                  <a:pt x="1276960" y="18288"/>
                </a:cubicBezTo>
                <a:cubicBezTo>
                  <a:pt x="1058094" y="66922"/>
                  <a:pt x="904206" y="-20636"/>
                  <a:pt x="677570" y="18288"/>
                </a:cubicBezTo>
                <a:cubicBezTo>
                  <a:pt x="485746" y="14713"/>
                  <a:pt x="195925" y="33005"/>
                  <a:pt x="0" y="18288"/>
                </a:cubicBezTo>
                <a:cubicBezTo>
                  <a:pt x="1168" y="12774"/>
                  <a:pt x="-229" y="374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8288"/>
                      <a:gd name="connsiteX1" fmla="*/ 625450 w 2606040"/>
                      <a:gd name="connsiteY1" fmla="*/ 0 h 18288"/>
                      <a:gd name="connsiteX2" fmla="*/ 1224839 w 2606040"/>
                      <a:gd name="connsiteY2" fmla="*/ 0 h 18288"/>
                      <a:gd name="connsiteX3" fmla="*/ 1824228 w 2606040"/>
                      <a:gd name="connsiteY3" fmla="*/ 0 h 18288"/>
                      <a:gd name="connsiteX4" fmla="*/ 2606040 w 2606040"/>
                      <a:gd name="connsiteY4" fmla="*/ 0 h 18288"/>
                      <a:gd name="connsiteX5" fmla="*/ 2606040 w 2606040"/>
                      <a:gd name="connsiteY5" fmla="*/ 18288 h 18288"/>
                      <a:gd name="connsiteX6" fmla="*/ 1902409 w 2606040"/>
                      <a:gd name="connsiteY6" fmla="*/ 18288 h 18288"/>
                      <a:gd name="connsiteX7" fmla="*/ 1276960 w 2606040"/>
                      <a:gd name="connsiteY7" fmla="*/ 18288 h 18288"/>
                      <a:gd name="connsiteX8" fmla="*/ 677570 w 2606040"/>
                      <a:gd name="connsiteY8" fmla="*/ 18288 h 18288"/>
                      <a:gd name="connsiteX9" fmla="*/ 0 w 2606040"/>
                      <a:gd name="connsiteY9" fmla="*/ 18288 h 18288"/>
                      <a:gd name="connsiteX10" fmla="*/ 0 w 2606040"/>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8288"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462" y="4771"/>
                          <a:pt x="2606793" y="12323"/>
                          <a:pt x="2606040" y="18288"/>
                        </a:cubicBezTo>
                        <a:cubicBezTo>
                          <a:pt x="2256758" y="31410"/>
                          <a:pt x="2173673" y="-12878"/>
                          <a:pt x="1902409" y="18288"/>
                        </a:cubicBezTo>
                        <a:cubicBezTo>
                          <a:pt x="1631145" y="49454"/>
                          <a:pt x="1461378" y="5466"/>
                          <a:pt x="1276960" y="18288"/>
                        </a:cubicBezTo>
                        <a:cubicBezTo>
                          <a:pt x="1092542" y="31110"/>
                          <a:pt x="890442" y="13213"/>
                          <a:pt x="677570" y="18288"/>
                        </a:cubicBezTo>
                        <a:cubicBezTo>
                          <a:pt x="464698" y="23364"/>
                          <a:pt x="187648" y="35837"/>
                          <a:pt x="0" y="18288"/>
                        </a:cubicBezTo>
                        <a:cubicBezTo>
                          <a:pt x="841" y="12879"/>
                          <a:pt x="-726" y="3977"/>
                          <a:pt x="0" y="0"/>
                        </a:cubicBezTo>
                        <a:close/>
                      </a:path>
                      <a:path w="2606040" h="18288"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5426" y="8857"/>
                          <a:pt x="2606544" y="13619"/>
                          <a:pt x="2606040" y="18288"/>
                        </a:cubicBezTo>
                        <a:cubicBezTo>
                          <a:pt x="2393024" y="2241"/>
                          <a:pt x="2191161" y="39259"/>
                          <a:pt x="1980590" y="18288"/>
                        </a:cubicBezTo>
                        <a:cubicBezTo>
                          <a:pt x="1770019" y="-2683"/>
                          <a:pt x="1476440" y="36114"/>
                          <a:pt x="1276960" y="18288"/>
                        </a:cubicBezTo>
                        <a:cubicBezTo>
                          <a:pt x="1077480" y="463"/>
                          <a:pt x="880988" y="42125"/>
                          <a:pt x="651510" y="18288"/>
                        </a:cubicBezTo>
                        <a:cubicBezTo>
                          <a:pt x="422032" y="-5549"/>
                          <a:pt x="130744" y="-1947"/>
                          <a:pt x="0" y="18288"/>
                        </a:cubicBezTo>
                        <a:cubicBezTo>
                          <a:pt x="-487" y="10816"/>
                          <a:pt x="-839" y="6058"/>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7C985D-3E5B-0F44-B400-F30969CB34DD}"/>
              </a:ext>
            </a:extLst>
          </p:cNvPr>
          <p:cNvSpPr>
            <a:spLocks noGrp="1"/>
          </p:cNvSpPr>
          <p:nvPr>
            <p:ph idx="1"/>
          </p:nvPr>
        </p:nvSpPr>
        <p:spPr>
          <a:xfrm>
            <a:off x="480060" y="2872899"/>
            <a:ext cx="3182691" cy="3320668"/>
          </a:xfrm>
        </p:spPr>
        <p:txBody>
          <a:bodyPr>
            <a:normAutofit/>
          </a:bodyPr>
          <a:lstStyle/>
          <a:p>
            <a:r>
              <a:rPr lang="en-US" sz="1900" dirty="0"/>
              <a:t>Syllabus has more recommendations for you too see including some </a:t>
            </a:r>
            <a:r>
              <a:rPr lang="en-US" sz="1900"/>
              <a:t>nice websites.</a:t>
            </a:r>
          </a:p>
        </p:txBody>
      </p:sp>
      <p:pic>
        <p:nvPicPr>
          <p:cNvPr id="4" name="Picture 3">
            <a:extLst>
              <a:ext uri="{FF2B5EF4-FFF2-40B4-BE49-F238E27FC236}">
                <a16:creationId xmlns:a16="http://schemas.microsoft.com/office/drawing/2014/main" id="{B8C5B62B-DA22-C64B-A47A-DCA999311074}"/>
              </a:ext>
            </a:extLst>
          </p:cNvPr>
          <p:cNvPicPr>
            <a:picLocks noChangeAspect="1"/>
          </p:cNvPicPr>
          <p:nvPr/>
        </p:nvPicPr>
        <p:blipFill rotWithShape="1">
          <a:blip r:embed="rId2"/>
          <a:srcRect t="2141" r="-1" b="6036"/>
          <a:stretch/>
        </p:blipFill>
        <p:spPr>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6793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94733-2A06-E14B-9FCC-846D8DFE34C7}"/>
              </a:ext>
            </a:extLst>
          </p:cNvPr>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COMPAS</a:t>
            </a:r>
          </a:p>
        </p:txBody>
      </p:sp>
      <p:sp>
        <p:nvSpPr>
          <p:cNvPr id="3" name="Content Placeholder 2">
            <a:extLst>
              <a:ext uri="{FF2B5EF4-FFF2-40B4-BE49-F238E27FC236}">
                <a16:creationId xmlns:a16="http://schemas.microsoft.com/office/drawing/2014/main" id="{0585AA06-24C9-1D46-9A37-4A36120D207C}"/>
              </a:ext>
            </a:extLst>
          </p:cNvPr>
          <p:cNvSpPr>
            <a:spLocks noGrp="1"/>
          </p:cNvSpPr>
          <p:nvPr>
            <p:ph idx="1"/>
          </p:nvPr>
        </p:nvSpPr>
        <p:spPr>
          <a:xfrm>
            <a:off x="3607694" y="649480"/>
            <a:ext cx="4916510" cy="5546047"/>
          </a:xfrm>
        </p:spPr>
        <p:txBody>
          <a:bodyPr anchor="ctr">
            <a:normAutofit/>
          </a:bodyPr>
          <a:lstStyle/>
          <a:p>
            <a:pPr marL="0" indent="0">
              <a:buNone/>
            </a:pPr>
            <a:r>
              <a:rPr lang="en-US" sz="3200" dirty="0"/>
              <a:t>Correctional Offender Management Profiling for Alternative Sanctions (COMPAS) is a case management and decision support tool developed and owned by Northpointe (now </a:t>
            </a:r>
            <a:r>
              <a:rPr lang="en-US" sz="3200" dirty="0" err="1"/>
              <a:t>Equivant</a:t>
            </a:r>
            <a:r>
              <a:rPr lang="en-US" sz="3200" dirty="0"/>
              <a:t>) used by U.S. courts to assess the likelihood of a defendant becoming a recidivist</a:t>
            </a:r>
          </a:p>
        </p:txBody>
      </p:sp>
    </p:spTree>
    <p:extLst>
      <p:ext uri="{BB962C8B-B14F-4D97-AF65-F5344CB8AC3E}">
        <p14:creationId xmlns:p14="http://schemas.microsoft.com/office/powerpoint/2010/main" val="3022144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F045A-D473-B048-894E-D4F1F6FD9081}"/>
              </a:ext>
            </a:extLst>
          </p:cNvPr>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What do they “predict”?</a:t>
            </a:r>
          </a:p>
        </p:txBody>
      </p:sp>
      <p:graphicFrame>
        <p:nvGraphicFramePr>
          <p:cNvPr id="5" name="Content Placeholder 2">
            <a:extLst>
              <a:ext uri="{FF2B5EF4-FFF2-40B4-BE49-F238E27FC236}">
                <a16:creationId xmlns:a16="http://schemas.microsoft.com/office/drawing/2014/main" id="{6D885EB0-2873-4B22-8D77-EC36A0D1A21A}"/>
              </a:ext>
            </a:extLst>
          </p:cNvPr>
          <p:cNvGraphicFramePr>
            <a:graphicFrameLocks noGrp="1"/>
          </p:cNvGraphicFramePr>
          <p:nvPr>
            <p:ph idx="1"/>
            <p:extLst>
              <p:ext uri="{D42A27DB-BD31-4B8C-83A1-F6EECF244321}">
                <p14:modId xmlns:p14="http://schemas.microsoft.com/office/powerpoint/2010/main" val="3306355897"/>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5876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AA0F-FC07-F842-905C-9153C350034E}"/>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400FB050-1057-B346-B008-88EB127F463D}"/>
              </a:ext>
            </a:extLst>
          </p:cNvPr>
          <p:cNvSpPr>
            <a:spLocks noGrp="1"/>
          </p:cNvSpPr>
          <p:nvPr>
            <p:ph idx="1"/>
          </p:nvPr>
        </p:nvSpPr>
        <p:spPr/>
        <p:txBody>
          <a:bodyPr/>
          <a:lstStyle/>
          <a:p>
            <a:r>
              <a:rPr lang="en-US" dirty="0" err="1"/>
              <a:t>compas</a:t>
            </a:r>
            <a:r>
              <a:rPr lang="en-US" dirty="0"/>
              <a:t>-scores-two-</a:t>
            </a:r>
            <a:r>
              <a:rPr lang="en-US" dirty="0" err="1"/>
              <a:t>years.csv</a:t>
            </a:r>
            <a:endParaRPr lang="en-US" dirty="0"/>
          </a:p>
        </p:txBody>
      </p:sp>
    </p:spTree>
    <p:extLst>
      <p:ext uri="{BB962C8B-B14F-4D97-AF65-F5344CB8AC3E}">
        <p14:creationId xmlns:p14="http://schemas.microsoft.com/office/powerpoint/2010/main" val="25395254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586855"/>
            <a:ext cx="2401025" cy="3387497"/>
          </a:xfrm>
        </p:spPr>
        <p:txBody>
          <a:bodyPr anchor="b">
            <a:normAutofit/>
          </a:bodyPr>
          <a:lstStyle/>
          <a:p>
            <a:pPr algn="r"/>
            <a:r>
              <a:rPr lang="en-US" sz="3500">
                <a:solidFill>
                  <a:srgbClr val="FFFFFF"/>
                </a:solidFill>
              </a:rPr>
              <a:t>Does the risk score predict the outcome?</a:t>
            </a:r>
          </a:p>
        </p:txBody>
      </p:sp>
      <p:sp>
        <p:nvSpPr>
          <p:cNvPr id="3" name="Content Placeholder 2"/>
          <p:cNvSpPr>
            <a:spLocks noGrp="1"/>
          </p:cNvSpPr>
          <p:nvPr>
            <p:ph idx="1"/>
          </p:nvPr>
        </p:nvSpPr>
        <p:spPr>
          <a:xfrm>
            <a:off x="3607694" y="649480"/>
            <a:ext cx="4916510" cy="5546047"/>
          </a:xfrm>
        </p:spPr>
        <p:txBody>
          <a:bodyPr anchor="ctr">
            <a:normAutofit/>
          </a:bodyPr>
          <a:lstStyle/>
          <a:p>
            <a:pPr marL="0" indent="0">
              <a:buNone/>
            </a:pPr>
            <a:r>
              <a:rPr lang="en-US" sz="3600" dirty="0"/>
              <a:t>A lawyer is asking you if </a:t>
            </a:r>
            <a:r>
              <a:rPr lang="en-US" sz="3600" dirty="0" err="1"/>
              <a:t>decile_score</a:t>
            </a:r>
            <a:r>
              <a:rPr lang="en-US" sz="3600" dirty="0"/>
              <a:t> (the outcome variable of a predictive model) can be used to decide who waits for trial in jail vs. at home.</a:t>
            </a:r>
          </a:p>
          <a:p>
            <a:pPr lvl="1"/>
            <a:r>
              <a:rPr lang="en-US" sz="3600" dirty="0"/>
              <a:t>Does </a:t>
            </a:r>
            <a:r>
              <a:rPr lang="en-US" sz="3600" dirty="0" err="1"/>
              <a:t>decile_score</a:t>
            </a:r>
            <a:r>
              <a:rPr lang="en-US" sz="3600" dirty="0"/>
              <a:t> predict </a:t>
            </a:r>
            <a:r>
              <a:rPr lang="en-US" sz="3600" dirty="0" err="1"/>
              <a:t>is_recid</a:t>
            </a:r>
            <a:r>
              <a:rPr lang="en-US" sz="3600" dirty="0"/>
              <a:t>?</a:t>
            </a:r>
          </a:p>
        </p:txBody>
      </p:sp>
    </p:spTree>
    <p:extLst>
      <p:ext uri="{BB962C8B-B14F-4D97-AF65-F5344CB8AC3E}">
        <p14:creationId xmlns:p14="http://schemas.microsoft.com/office/powerpoint/2010/main" val="2800672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How should we define “high risk”</a:t>
            </a:r>
          </a:p>
        </p:txBody>
      </p:sp>
      <p:graphicFrame>
        <p:nvGraphicFramePr>
          <p:cNvPr id="5" name="Content Placeholder 2">
            <a:extLst>
              <a:ext uri="{FF2B5EF4-FFF2-40B4-BE49-F238E27FC236}">
                <a16:creationId xmlns:a16="http://schemas.microsoft.com/office/drawing/2014/main" id="{B81E86D1-B974-449E-984B-2057EE49529B}"/>
              </a:ext>
            </a:extLst>
          </p:cNvPr>
          <p:cNvGraphicFramePr>
            <a:graphicFrameLocks noGrp="1"/>
          </p:cNvGraphicFramePr>
          <p:nvPr>
            <p:ph idx="1"/>
            <p:extLst>
              <p:ext uri="{D42A27DB-BD31-4B8C-83A1-F6EECF244321}">
                <p14:modId xmlns:p14="http://schemas.microsoft.com/office/powerpoint/2010/main" val="3886915618"/>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78034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000">
                <a:solidFill>
                  <a:srgbClr val="FFFFFF"/>
                </a:solidFill>
              </a:rPr>
              <a:t>Is the algorithm fair to people of different races?</a:t>
            </a:r>
          </a:p>
        </p:txBody>
      </p:sp>
      <p:graphicFrame>
        <p:nvGraphicFramePr>
          <p:cNvPr id="5" name="Content Placeholder 2">
            <a:extLst>
              <a:ext uri="{FF2B5EF4-FFF2-40B4-BE49-F238E27FC236}">
                <a16:creationId xmlns:a16="http://schemas.microsoft.com/office/drawing/2014/main" id="{25E093FD-F8D0-4586-81DE-D975D0693D4C}"/>
              </a:ext>
            </a:extLst>
          </p:cNvPr>
          <p:cNvGraphicFramePr>
            <a:graphicFrameLocks noGrp="1"/>
          </p:cNvGraphicFramePr>
          <p:nvPr>
            <p:ph idx="1"/>
            <p:extLst>
              <p:ext uri="{D42A27DB-BD31-4B8C-83A1-F6EECF244321}">
                <p14:modId xmlns:p14="http://schemas.microsoft.com/office/powerpoint/2010/main" val="3967553809"/>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2057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Confusion matrix</a:t>
            </a:r>
          </a:p>
        </p:txBody>
      </p:sp>
      <p:graphicFrame>
        <p:nvGraphicFramePr>
          <p:cNvPr id="4" name="Content Placeholder 3"/>
          <p:cNvGraphicFramePr>
            <a:graphicFrameLocks noGrp="1"/>
          </p:cNvGraphicFramePr>
          <p:nvPr>
            <p:ph idx="1"/>
          </p:nvPr>
        </p:nvGraphicFramePr>
        <p:xfrm>
          <a:off x="483042" y="3001939"/>
          <a:ext cx="8195872" cy="2917487"/>
        </p:xfrm>
        <a:graphic>
          <a:graphicData uri="http://schemas.openxmlformats.org/drawingml/2006/table">
            <a:tbl>
              <a:tblPr firstRow="1" bandRow="1">
                <a:solidFill>
                  <a:schemeClr val="bg1"/>
                </a:solidFill>
                <a:tableStyleId>{5C22544A-7EE6-4342-B048-85BDC9FD1C3A}</a:tableStyleId>
              </a:tblPr>
              <a:tblGrid>
                <a:gridCol w="2835765">
                  <a:extLst>
                    <a:ext uri="{9D8B030D-6E8A-4147-A177-3AD203B41FA5}">
                      <a16:colId xmlns:a16="http://schemas.microsoft.com/office/drawing/2014/main" val="20000"/>
                    </a:ext>
                  </a:extLst>
                </a:gridCol>
                <a:gridCol w="2806233">
                  <a:extLst>
                    <a:ext uri="{9D8B030D-6E8A-4147-A177-3AD203B41FA5}">
                      <a16:colId xmlns:a16="http://schemas.microsoft.com/office/drawing/2014/main" val="20001"/>
                    </a:ext>
                  </a:extLst>
                </a:gridCol>
                <a:gridCol w="2553874">
                  <a:extLst>
                    <a:ext uri="{9D8B030D-6E8A-4147-A177-3AD203B41FA5}">
                      <a16:colId xmlns:a16="http://schemas.microsoft.com/office/drawing/2014/main" val="20002"/>
                    </a:ext>
                  </a:extLst>
                </a:gridCol>
              </a:tblGrid>
              <a:tr h="731949">
                <a:tc>
                  <a:txBody>
                    <a:bodyPr/>
                    <a:lstStyle/>
                    <a:p>
                      <a:pPr algn="ctr"/>
                      <a:endParaRPr lang="en-US" sz="2400" b="0" cap="none" spc="0">
                        <a:solidFill>
                          <a:schemeClr val="bg1"/>
                        </a:solidFill>
                      </a:endParaRPr>
                    </a:p>
                  </a:txBody>
                  <a:tcPr marL="201028" marR="115978" marT="154637" marB="154637"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2400" b="0" cap="none" spc="0">
                          <a:solidFill>
                            <a:schemeClr val="bg1"/>
                          </a:solidFill>
                        </a:rPr>
                        <a:t>Reality: TRUE</a:t>
                      </a:r>
                    </a:p>
                  </a:txBody>
                  <a:tcPr marL="201028" marR="115978" marT="154637" marB="154637"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US" sz="2400" b="0" cap="none" spc="0">
                          <a:solidFill>
                            <a:schemeClr val="bg1"/>
                          </a:solidFill>
                        </a:rPr>
                        <a:t>Reality: FALSE</a:t>
                      </a:r>
                    </a:p>
                  </a:txBody>
                  <a:tcPr marL="201028" marR="115978" marT="154637" marB="154637"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000"/>
                  </a:ext>
                </a:extLst>
              </a:tr>
              <a:tr h="1092769">
                <a:tc>
                  <a:txBody>
                    <a:bodyPr/>
                    <a:lstStyle/>
                    <a:p>
                      <a:pPr algn="r"/>
                      <a:r>
                        <a:rPr lang="en-US" sz="2400" cap="none" spc="0">
                          <a:solidFill>
                            <a:schemeClr val="tx1"/>
                          </a:solidFill>
                        </a:rPr>
                        <a:t>Prediction: TRUE</a:t>
                      </a:r>
                    </a:p>
                  </a:txBody>
                  <a:tcPr marL="201028" marR="115978" marT="154637" marB="154637"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a:r>
                        <a:rPr lang="en-US" sz="2400" b="1" cap="none" spc="0">
                          <a:solidFill>
                            <a:schemeClr val="tx1"/>
                          </a:solidFill>
                        </a:rPr>
                        <a:t>TRUE POSITIVE</a:t>
                      </a:r>
                    </a:p>
                  </a:txBody>
                  <a:tcPr marL="201028" marR="115978" marT="154637" marB="15463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tc>
                  <a:txBody>
                    <a:bodyPr/>
                    <a:lstStyle/>
                    <a:p>
                      <a:pPr algn="ctr"/>
                      <a:r>
                        <a:rPr lang="en-US" sz="2400" b="1" cap="none" spc="0">
                          <a:solidFill>
                            <a:schemeClr val="tx1"/>
                          </a:solidFill>
                        </a:rPr>
                        <a:t>FALSE POSITIVE</a:t>
                      </a:r>
                    </a:p>
                  </a:txBody>
                  <a:tcPr marL="201028" marR="115978" marT="154637" marB="154637"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92769">
                <a:tc>
                  <a:txBody>
                    <a:bodyPr/>
                    <a:lstStyle/>
                    <a:p>
                      <a:pPr algn="r"/>
                      <a:r>
                        <a:rPr lang="en-US" sz="2400" cap="none" spc="0">
                          <a:solidFill>
                            <a:schemeClr val="tx1"/>
                          </a:solidFill>
                        </a:rPr>
                        <a:t>Prediction: FALSE</a:t>
                      </a:r>
                    </a:p>
                  </a:txBody>
                  <a:tcPr marL="201028" marR="115978" marT="154637" marB="15463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rPr>
                        <a:t>FALSE NEGATIVE</a:t>
                      </a:r>
                    </a:p>
                  </a:txBody>
                  <a:tcPr marL="201028" marR="115978" marT="154637" marB="154637"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tc>
                  <a:txBody>
                    <a:bodyPr/>
                    <a:lstStyle/>
                    <a:p>
                      <a:pPr algn="ctr"/>
                      <a:r>
                        <a:rPr lang="en-US" sz="2400" b="1" cap="none" spc="0">
                          <a:solidFill>
                            <a:schemeClr val="tx1"/>
                          </a:solidFill>
                        </a:rPr>
                        <a:t>TRUE NEGATIVE</a:t>
                      </a:r>
                    </a:p>
                  </a:txBody>
                  <a:tcPr marL="201028" marR="115978" marT="154637" marB="154637"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06154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62114" y="0"/>
            <a:ext cx="3072908"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486646" y="-3486043"/>
            <a:ext cx="2170709" cy="9144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37673" y="348865"/>
            <a:ext cx="7288583" cy="1576446"/>
          </a:xfrm>
        </p:spPr>
        <p:txBody>
          <a:bodyPr anchor="ctr">
            <a:normAutofit/>
          </a:bodyPr>
          <a:lstStyle/>
          <a:p>
            <a:r>
              <a:rPr lang="en-US" sz="3500">
                <a:solidFill>
                  <a:srgbClr val="FFFFFF"/>
                </a:solidFill>
              </a:rPr>
              <a:t>Confusion matrix</a:t>
            </a:r>
          </a:p>
        </p:txBody>
      </p:sp>
      <p:graphicFrame>
        <p:nvGraphicFramePr>
          <p:cNvPr id="4" name="Content Placeholder 3"/>
          <p:cNvGraphicFramePr>
            <a:graphicFrameLocks noGrp="1"/>
          </p:cNvGraphicFramePr>
          <p:nvPr>
            <p:ph idx="1"/>
          </p:nvPr>
        </p:nvGraphicFramePr>
        <p:xfrm>
          <a:off x="483042" y="3206730"/>
          <a:ext cx="8195873" cy="2507904"/>
        </p:xfrm>
        <a:graphic>
          <a:graphicData uri="http://schemas.openxmlformats.org/drawingml/2006/table">
            <a:tbl>
              <a:tblPr firstRow="1" bandRow="1">
                <a:noFill/>
                <a:tableStyleId>{5C22544A-7EE6-4342-B048-85BDC9FD1C3A}</a:tableStyleId>
              </a:tblPr>
              <a:tblGrid>
                <a:gridCol w="1729789">
                  <a:extLst>
                    <a:ext uri="{9D8B030D-6E8A-4147-A177-3AD203B41FA5}">
                      <a16:colId xmlns:a16="http://schemas.microsoft.com/office/drawing/2014/main" val="20000"/>
                    </a:ext>
                  </a:extLst>
                </a:gridCol>
                <a:gridCol w="2882786">
                  <a:extLst>
                    <a:ext uri="{9D8B030D-6E8A-4147-A177-3AD203B41FA5}">
                      <a16:colId xmlns:a16="http://schemas.microsoft.com/office/drawing/2014/main" val="20001"/>
                    </a:ext>
                  </a:extLst>
                </a:gridCol>
                <a:gridCol w="3583298">
                  <a:extLst>
                    <a:ext uri="{9D8B030D-6E8A-4147-A177-3AD203B41FA5}">
                      <a16:colId xmlns:a16="http://schemas.microsoft.com/office/drawing/2014/main" val="20002"/>
                    </a:ext>
                  </a:extLst>
                </a:gridCol>
              </a:tblGrid>
              <a:tr h="743031">
                <a:tc>
                  <a:txBody>
                    <a:bodyPr/>
                    <a:lstStyle/>
                    <a:p>
                      <a:pPr algn="ctr"/>
                      <a:endParaRPr lang="en-US" sz="2900" b="0" cap="none" spc="60">
                        <a:solidFill>
                          <a:schemeClr val="bg1"/>
                        </a:solidFill>
                      </a:endParaRPr>
                    </a:p>
                  </a:txBody>
                  <a:tcPr marL="125465" marR="125465" marT="167286" marB="62732"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US" sz="2900" b="0" cap="none" spc="60">
                          <a:solidFill>
                            <a:schemeClr val="bg1"/>
                          </a:solidFill>
                        </a:rPr>
                        <a:t>is</a:t>
                      </a:r>
                      <a:r>
                        <a:rPr lang="en-US" sz="2900" b="0" cap="none" spc="60" baseline="0">
                          <a:solidFill>
                            <a:schemeClr val="bg1"/>
                          </a:solidFill>
                        </a:rPr>
                        <a:t> re-arrested</a:t>
                      </a:r>
                      <a:endParaRPr lang="en-US" sz="2900" b="0" cap="none" spc="60">
                        <a:solidFill>
                          <a:schemeClr val="bg1"/>
                        </a:solidFill>
                      </a:endParaRPr>
                    </a:p>
                  </a:txBody>
                  <a:tcPr marL="125465" marR="125465" marT="167286" marB="62732" anchor="ctr">
                    <a:lnL w="12700" cmpd="sng">
                      <a:noFill/>
                    </a:lnL>
                    <a:lnR w="12700" cmpd="sng">
                      <a:noFill/>
                    </a:lnR>
                    <a:lnT w="19050" cap="flat" cmpd="sng" algn="ctr">
                      <a:noFill/>
                      <a:prstDash val="solid"/>
                    </a:lnT>
                    <a:lnB w="38100" cmpd="sng">
                      <a:noFill/>
                    </a:lnB>
                    <a:solidFill>
                      <a:schemeClr val="accent1"/>
                    </a:solidFill>
                  </a:tcPr>
                </a:tc>
                <a:tc>
                  <a:txBody>
                    <a:bodyPr/>
                    <a:lstStyle/>
                    <a:p>
                      <a:pPr algn="ctr"/>
                      <a:r>
                        <a:rPr lang="en-US" sz="2900" b="0" cap="none" spc="60">
                          <a:solidFill>
                            <a:schemeClr val="bg1"/>
                          </a:solidFill>
                        </a:rPr>
                        <a:t>Is not re-arrested</a:t>
                      </a:r>
                    </a:p>
                  </a:txBody>
                  <a:tcPr marL="125465" marR="125465" marT="167286" marB="62732"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0000"/>
                  </a:ext>
                </a:extLst>
              </a:tr>
              <a:tr h="687269">
                <a:tc>
                  <a:txBody>
                    <a:bodyPr/>
                    <a:lstStyle/>
                    <a:p>
                      <a:pPr algn="r"/>
                      <a:r>
                        <a:rPr lang="en-US" sz="2600" cap="none" spc="0">
                          <a:solidFill>
                            <a:schemeClr val="tx1"/>
                          </a:solidFill>
                        </a:rPr>
                        <a:t>High</a:t>
                      </a:r>
                      <a:r>
                        <a:rPr lang="en-US" sz="2600" cap="none" spc="0" baseline="0">
                          <a:solidFill>
                            <a:schemeClr val="tx1"/>
                          </a:solidFill>
                        </a:rPr>
                        <a:t> risk</a:t>
                      </a:r>
                      <a:endParaRPr lang="en-US" sz="2600" cap="none" spc="0">
                        <a:solidFill>
                          <a:schemeClr val="tx1"/>
                        </a:solidFill>
                      </a:endParaRPr>
                    </a:p>
                  </a:txBody>
                  <a:tcPr marL="125465" marR="125465" marT="167286" marB="62732" anchor="ctr">
                    <a:lnL w="12700" cmpd="sng">
                      <a:noFill/>
                      <a:prstDash val="solid"/>
                    </a:lnL>
                    <a:lnR w="12700" cmpd="sng">
                      <a:noFill/>
                      <a:prstDash val="solid"/>
                    </a:lnR>
                    <a:lnT w="38100" cmpd="sng">
                      <a:noFill/>
                    </a:lnT>
                    <a:lnB w="12700" cap="flat" cmpd="sng" algn="ctr">
                      <a:noFill/>
                      <a:prstDash val="solid"/>
                    </a:lnB>
                    <a:noFill/>
                  </a:tcPr>
                </a:tc>
                <a:tc>
                  <a:txBody>
                    <a:bodyPr/>
                    <a:lstStyle/>
                    <a:p>
                      <a:pPr algn="ctr"/>
                      <a:r>
                        <a:rPr lang="en-US" sz="2600" b="1" cap="none" spc="0">
                          <a:solidFill>
                            <a:schemeClr val="tx1"/>
                          </a:solidFill>
                        </a:rPr>
                        <a:t>TRUE POSITIVE</a:t>
                      </a:r>
                    </a:p>
                  </a:txBody>
                  <a:tcPr marL="125465" marR="125465" marT="167286" marB="62732" anchor="ctr">
                    <a:lnL w="12700" cmpd="sng">
                      <a:noFill/>
                      <a:prstDash val="solid"/>
                    </a:lnL>
                    <a:lnR w="12700" cmpd="sng">
                      <a:noFill/>
                      <a:prstDash val="solid"/>
                    </a:lnR>
                    <a:lnT w="38100" cmpd="sng">
                      <a:noFill/>
                    </a:lnT>
                    <a:lnB w="12700" cap="flat" cmpd="sng" algn="ctr">
                      <a:noFill/>
                      <a:prstDash val="solid"/>
                    </a:lnB>
                    <a:lnTlToBr w="12700" cmpd="sng">
                      <a:noFill/>
                      <a:prstDash val="solid"/>
                    </a:lnTlToBr>
                    <a:lnBlToTr w="12700" cmpd="sng">
                      <a:noFill/>
                      <a:prstDash val="solid"/>
                    </a:lnBlToTr>
                    <a:noFill/>
                  </a:tcPr>
                </a:tc>
                <a:tc>
                  <a:txBody>
                    <a:bodyPr/>
                    <a:lstStyle/>
                    <a:p>
                      <a:pPr algn="ctr"/>
                      <a:r>
                        <a:rPr lang="en-US" sz="2600" b="1" cap="none" spc="0">
                          <a:solidFill>
                            <a:schemeClr val="tx1"/>
                          </a:solidFill>
                        </a:rPr>
                        <a:t>FALSE POSITIVE</a:t>
                      </a:r>
                    </a:p>
                  </a:txBody>
                  <a:tcPr marL="125465" marR="125465" marT="167286" marB="62732" anchor="ctr">
                    <a:lnL w="12700" cmpd="sng">
                      <a:noFill/>
                      <a:prstDash val="solid"/>
                    </a:lnL>
                    <a:lnR w="12700" cmpd="sng">
                      <a:noFill/>
                      <a:prstDash val="solid"/>
                    </a:lnR>
                    <a:lnT w="38100" cmpd="sng">
                      <a:noFill/>
                    </a:lnT>
                    <a:lnB w="12700"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77604">
                <a:tc>
                  <a:txBody>
                    <a:bodyPr/>
                    <a:lstStyle/>
                    <a:p>
                      <a:pPr algn="r"/>
                      <a:r>
                        <a:rPr lang="en-US" sz="2600" cap="none" spc="0">
                          <a:solidFill>
                            <a:schemeClr val="tx1"/>
                          </a:solidFill>
                        </a:rPr>
                        <a:t>Low risk</a:t>
                      </a:r>
                    </a:p>
                  </a:txBody>
                  <a:tcPr marL="125465" marR="125465" marT="167286" marB="62732" anchor="ctr">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algn="ctr"/>
                      <a:r>
                        <a:rPr lang="en-US" sz="2600" b="1" cap="none" spc="0">
                          <a:solidFill>
                            <a:schemeClr val="tx1"/>
                          </a:solidFill>
                        </a:rPr>
                        <a:t>FALSE NEGATIVE</a:t>
                      </a:r>
                    </a:p>
                  </a:txBody>
                  <a:tcPr marL="125465" marR="125465" marT="167286" marB="62732" anchor="ctr">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ctr"/>
                      <a:r>
                        <a:rPr lang="en-US" sz="2600" b="1" cap="none" spc="0">
                          <a:solidFill>
                            <a:schemeClr val="tx1"/>
                          </a:solidFill>
                        </a:rPr>
                        <a:t>TRUE NEGATIVE</a:t>
                      </a:r>
                    </a:p>
                  </a:txBody>
                  <a:tcPr marL="125465" marR="125465" marT="167286" marB="62732" anchor="ctr">
                    <a:lnL w="12700" cmpd="sng">
                      <a:noFill/>
                      <a:prstDash val="solid"/>
                    </a:lnL>
                    <a:lnR w="12700" cmpd="sng">
                      <a:noFill/>
                      <a:prstDash val="solid"/>
                    </a:lnR>
                    <a:lnT w="12700" cap="flat" cmpd="sng" algn="ctr">
                      <a:no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990230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767106"/>
            <a:ext cx="2160621" cy="3071906"/>
          </a:xfrm>
        </p:spPr>
        <p:txBody>
          <a:bodyPr vert="horz" lIns="91440" tIns="45720" rIns="91440" bIns="45720" rtlCol="0" anchor="t">
            <a:normAutofit/>
          </a:bodyPr>
          <a:lstStyle/>
          <a:p>
            <a:r>
              <a:rPr lang="en-US" sz="3500" kern="1200">
                <a:solidFill>
                  <a:srgbClr val="FFFFFF"/>
                </a:solidFill>
                <a:latin typeface="+mj-lt"/>
                <a:ea typeface="+mj-ea"/>
                <a:cs typeface="+mj-cs"/>
              </a:rPr>
              <a:t>Overall</a:t>
            </a:r>
          </a:p>
        </p:txBody>
      </p:sp>
      <p:graphicFrame>
        <p:nvGraphicFramePr>
          <p:cNvPr id="5" name="Content Placeholder 2">
            <a:extLst>
              <a:ext uri="{FF2B5EF4-FFF2-40B4-BE49-F238E27FC236}">
                <a16:creationId xmlns:a16="http://schemas.microsoft.com/office/drawing/2014/main" id="{E4E9ECED-171B-4B6F-9284-63AE0C5B57A6}"/>
              </a:ext>
            </a:extLst>
          </p:cNvPr>
          <p:cNvGraphicFramePr>
            <a:graphicFrameLocks noGrp="1"/>
          </p:cNvGraphicFramePr>
          <p:nvPr>
            <p:ph idx="1"/>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56219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886700" cy="1325563"/>
          </a:xfrm>
        </p:spPr>
        <p:txBody>
          <a:bodyPr>
            <a:normAutofit/>
          </a:bodyPr>
          <a:lstStyle/>
          <a:p>
            <a:r>
              <a:rPr lang="en-US" sz="4800" b="1">
                <a:solidFill>
                  <a:srgbClr val="FF0000"/>
                </a:solidFill>
              </a:rPr>
              <a:t>In-Class Assignment</a:t>
            </a:r>
            <a:endParaRPr lang="en-US" sz="4800" b="1" dirty="0">
              <a:solidFill>
                <a:srgbClr val="FF0000"/>
              </a:solidFill>
            </a:endParaRPr>
          </a:p>
        </p:txBody>
      </p:sp>
      <p:graphicFrame>
        <p:nvGraphicFramePr>
          <p:cNvPr id="5" name="Content Placeholder 2">
            <a:extLst>
              <a:ext uri="{FF2B5EF4-FFF2-40B4-BE49-F238E27FC236}">
                <a16:creationId xmlns:a16="http://schemas.microsoft.com/office/drawing/2014/main" id="{EE1DCD44-9DFE-490C-A721-EB71A8950ED4}"/>
              </a:ext>
            </a:extLst>
          </p:cNvPr>
          <p:cNvGraphicFramePr>
            <a:graphicFrameLocks noGrp="1"/>
          </p:cNvGraphicFramePr>
          <p:nvPr>
            <p:ph idx="1"/>
            <p:extLst>
              <p:ext uri="{D42A27DB-BD31-4B8C-83A1-F6EECF244321}">
                <p14:modId xmlns:p14="http://schemas.microsoft.com/office/powerpoint/2010/main" val="1042054537"/>
              </p:ext>
            </p:extLst>
          </p:nvPr>
        </p:nvGraphicFramePr>
        <p:xfrm>
          <a:off x="76200" y="1417638"/>
          <a:ext cx="8915400" cy="5287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431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ethical frameworks</a:t>
            </a:r>
          </a:p>
        </p:txBody>
      </p:sp>
      <p:sp>
        <p:nvSpPr>
          <p:cNvPr id="3" name="Content Placeholder 2"/>
          <p:cNvSpPr>
            <a:spLocks noGrp="1"/>
          </p:cNvSpPr>
          <p:nvPr>
            <p:ph idx="1"/>
          </p:nvPr>
        </p:nvSpPr>
        <p:spPr/>
        <p:txBody>
          <a:bodyPr>
            <a:normAutofit/>
          </a:bodyPr>
          <a:lstStyle/>
          <a:p>
            <a:r>
              <a:rPr lang="en-US" dirty="0"/>
              <a:t>Consequentialism</a:t>
            </a:r>
          </a:p>
          <a:p>
            <a:pPr lvl="1"/>
            <a:r>
              <a:rPr lang="en-US" dirty="0"/>
              <a:t>An act is good if it results in a good outcome, on balance</a:t>
            </a:r>
          </a:p>
          <a:p>
            <a:r>
              <a:rPr lang="en-US" dirty="0"/>
              <a:t>Deontology</a:t>
            </a:r>
          </a:p>
          <a:p>
            <a:pPr lvl="1"/>
            <a:r>
              <a:rPr lang="en-US" dirty="0"/>
              <a:t>An act is good if it is consistent with moral duties or rules (e.g. do not lie)</a:t>
            </a:r>
          </a:p>
          <a:p>
            <a:r>
              <a:rPr lang="en-US" dirty="0"/>
              <a:t>Virtue Ethics</a:t>
            </a:r>
          </a:p>
          <a:p>
            <a:pPr lvl="1"/>
            <a:r>
              <a:rPr lang="en-US" dirty="0"/>
              <a:t>An act is good if it is motivated by virtuous (moral excellence &amp; quality) intention and wisely executed</a:t>
            </a:r>
          </a:p>
        </p:txBody>
      </p:sp>
      <p:sp>
        <p:nvSpPr>
          <p:cNvPr id="6" name="Rectangle 5"/>
          <p:cNvSpPr/>
          <p:nvPr/>
        </p:nvSpPr>
        <p:spPr>
          <a:xfrm>
            <a:off x="457200" y="1676400"/>
            <a:ext cx="8229600" cy="228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34060" y="1676400"/>
            <a:ext cx="4152740" cy="369332"/>
          </a:xfrm>
          <a:prstGeom prst="rect">
            <a:avLst/>
          </a:prstGeom>
          <a:noFill/>
        </p:spPr>
        <p:txBody>
          <a:bodyPr wrap="none" rtlCol="0">
            <a:spAutoFit/>
          </a:bodyPr>
          <a:lstStyle/>
          <a:p>
            <a:r>
              <a:rPr lang="en-US" dirty="0">
                <a:solidFill>
                  <a:srgbClr val="FF0000"/>
                </a:solidFill>
              </a:rPr>
              <a:t>This class: Focus on these two frameworks</a:t>
            </a:r>
          </a:p>
        </p:txBody>
      </p:sp>
    </p:spTree>
    <p:extLst>
      <p:ext uri="{BB962C8B-B14F-4D97-AF65-F5344CB8AC3E}">
        <p14:creationId xmlns:p14="http://schemas.microsoft.com/office/powerpoint/2010/main" val="119921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2000" fill="hold"/>
                                        <p:tgtEl>
                                          <p:spTgt spid="3">
                                            <p:txEl>
                                              <p:pRg st="4" end="4"/>
                                            </p:txEl>
                                          </p:spTgt>
                                        </p:tgtEl>
                                        <p:attrNameLst>
                                          <p:attrName>style.color</p:attrName>
                                        </p:attrNameLst>
                                      </p:cBhvr>
                                      <p:to>
                                        <a:srgbClr val="849A92"/>
                                      </p:to>
                                    </p:animClr>
                                  </p:childTnLst>
                                </p:cTn>
                              </p:par>
                              <p:par>
                                <p:cTn id="13" presetID="3" presetClass="emph" presetSubtype="2" fill="hold" nodeType="withEffect">
                                  <p:stCondLst>
                                    <p:cond delay="0"/>
                                  </p:stCondLst>
                                  <p:childTnLst>
                                    <p:animClr clrSpc="rgb" dir="cw">
                                      <p:cBhvr override="childStyle">
                                        <p:cTn id="14" dur="2000" fill="hold"/>
                                        <p:tgtEl>
                                          <p:spTgt spid="3">
                                            <p:txEl>
                                              <p:pRg st="5" end="5"/>
                                            </p:txEl>
                                          </p:spTgt>
                                        </p:tgtEl>
                                        <p:attrNameLst>
                                          <p:attrName>style.color</p:attrName>
                                        </p:attrNameLst>
                                      </p:cBhvr>
                                      <p:to>
                                        <a:srgbClr val="849A9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a:xfrm>
            <a:off x="746154" y="2271449"/>
            <a:ext cx="4760939" cy="3670098"/>
          </a:xfrm>
        </p:spPr>
        <p:txBody>
          <a:bodyPr vert="horz" lIns="91440" tIns="45720" rIns="91440" bIns="45720" rtlCol="0" anchor="b">
            <a:normAutofit/>
          </a:bodyPr>
          <a:lstStyle/>
          <a:p>
            <a:r>
              <a:rPr lang="en-US" sz="4900" kern="1200">
                <a:solidFill>
                  <a:srgbClr val="FFFFFF"/>
                </a:solidFill>
                <a:latin typeface="+mj-lt"/>
                <a:ea typeface="+mj-ea"/>
                <a:cs typeface="+mj-cs"/>
              </a:rPr>
              <a:t>Consequentialism</a:t>
            </a:r>
          </a:p>
        </p:txBody>
      </p:sp>
      <p:sp>
        <p:nvSpPr>
          <p:cNvPr id="5" name="Text Placeholder 4"/>
          <p:cNvSpPr>
            <a:spLocks noGrp="1"/>
          </p:cNvSpPr>
          <p:nvPr>
            <p:ph type="body" idx="1"/>
          </p:nvPr>
        </p:nvSpPr>
        <p:spPr>
          <a:xfrm>
            <a:off x="5587348" y="3544059"/>
            <a:ext cx="2725442" cy="2397488"/>
          </a:xfrm>
        </p:spPr>
        <p:txBody>
          <a:bodyPr vert="horz" lIns="91440" tIns="45720" rIns="91440" bIns="45720" rtlCol="0" anchor="ctr">
            <a:normAutofit/>
          </a:bodyPr>
          <a:lstStyle/>
          <a:p>
            <a:endParaRPr lang="en-US" sz="1700" kern="1200">
              <a:solidFill>
                <a:srgbClr val="FFFFFF"/>
              </a:solidFill>
              <a:latin typeface="+mn-lt"/>
              <a:ea typeface="+mn-ea"/>
              <a:cs typeface="+mn-cs"/>
            </a:endParaRPr>
          </a:p>
        </p:txBody>
      </p:sp>
      <p:cxnSp>
        <p:nvCxnSpPr>
          <p:cNvPr id="12" name="Straight Connector 1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58" y="806470"/>
            <a:ext cx="6340078"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4"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0755" y="1225788"/>
            <a:ext cx="113652"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6"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1141" y="1685867"/>
            <a:ext cx="81469"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18"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0971" y="2175690"/>
            <a:ext cx="7181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extLst>
      <p:ext uri="{BB962C8B-B14F-4D97-AF65-F5344CB8AC3E}">
        <p14:creationId xmlns:p14="http://schemas.microsoft.com/office/powerpoint/2010/main" val="3603750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Trolley Problem: poll</a:t>
            </a:r>
          </a:p>
        </p:txBody>
      </p:sp>
      <p:sp>
        <p:nvSpPr>
          <p:cNvPr id="3" name="Content Placeholder 2"/>
          <p:cNvSpPr>
            <a:spLocks noGrp="1"/>
          </p:cNvSpPr>
          <p:nvPr>
            <p:ph idx="1"/>
          </p:nvPr>
        </p:nvSpPr>
        <p:spPr/>
        <p:txBody>
          <a:bodyPr/>
          <a:lstStyle/>
          <a:p>
            <a:r>
              <a:rPr lang="en-US"/>
              <a:t>Will you switch the track from five people to one person? </a:t>
            </a:r>
          </a:p>
          <a:p>
            <a:pPr marL="0" indent="0">
              <a:buNone/>
            </a:pPr>
            <a:br>
              <a:rPr lang="en-US"/>
            </a:b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3117918"/>
            <a:ext cx="4142483" cy="2185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8A61D920-6E2C-E14B-9A6D-0CE6EB272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2" y="5438710"/>
            <a:ext cx="2654300" cy="457200"/>
          </a:xfrm>
          <a:prstGeom prst="rect">
            <a:avLst/>
          </a:prstGeom>
        </p:spPr>
      </p:pic>
    </p:spTree>
    <p:extLst>
      <p:ext uri="{BB962C8B-B14F-4D97-AF65-F5344CB8AC3E}">
        <p14:creationId xmlns:p14="http://schemas.microsoft.com/office/powerpoint/2010/main" val="96035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Consequentialism</a:t>
            </a:r>
            <a:br>
              <a:rPr lang="en-US" dirty="0"/>
            </a:br>
            <a:endParaRPr lang="en-US" dirty="0"/>
          </a:p>
        </p:txBody>
      </p:sp>
      <p:sp>
        <p:nvSpPr>
          <p:cNvPr id="5" name="Content Placeholder 4"/>
          <p:cNvSpPr>
            <a:spLocks noGrp="1"/>
          </p:cNvSpPr>
          <p:nvPr>
            <p:ph idx="1"/>
          </p:nvPr>
        </p:nvSpPr>
        <p:spPr/>
        <p:txBody>
          <a:bodyPr>
            <a:normAutofit/>
          </a:bodyPr>
          <a:lstStyle/>
          <a:p>
            <a:r>
              <a:rPr lang="en-US" dirty="0"/>
              <a:t>A variety of related ethical perspectives that judge the moral rightness of an act by a moral accounting of its consequences</a:t>
            </a:r>
          </a:p>
        </p:txBody>
      </p:sp>
    </p:spTree>
    <p:extLst>
      <p:ext uri="{BB962C8B-B14F-4D97-AF65-F5344CB8AC3E}">
        <p14:creationId xmlns:p14="http://schemas.microsoft.com/office/powerpoint/2010/main" val="318836707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2553</TotalTime>
  <Words>3183</Words>
  <Application>Microsoft Macintosh PowerPoint</Application>
  <PresentationFormat>On-screen Show (4:3)</PresentationFormat>
  <Paragraphs>347</Paragraphs>
  <Slides>59</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1_Office Theme</vt:lpstr>
      <vt:lpstr>Data Ethics</vt:lpstr>
      <vt:lpstr>Ethical frameworks</vt:lpstr>
      <vt:lpstr>Highly Recommended Book </vt:lpstr>
      <vt:lpstr>Some Easy-reading Books</vt:lpstr>
      <vt:lpstr>A good one to have</vt:lpstr>
      <vt:lpstr>Three ethical frameworks</vt:lpstr>
      <vt:lpstr>Consequentialism</vt:lpstr>
      <vt:lpstr>Trolley Problem: poll</vt:lpstr>
      <vt:lpstr>Consequentialism </vt:lpstr>
      <vt:lpstr>The ends justify the means</vt:lpstr>
      <vt:lpstr>How do we measure consequences?</vt:lpstr>
      <vt:lpstr>Types of consequences</vt:lpstr>
      <vt:lpstr>Sometimes different types of consequences are in conflict</vt:lpstr>
      <vt:lpstr>Challenges to consequentialism</vt:lpstr>
      <vt:lpstr>Challenges to consequentialism: example</vt:lpstr>
      <vt:lpstr>Transplant problem: poll</vt:lpstr>
      <vt:lpstr>Deontology</vt:lpstr>
      <vt:lpstr>Deontology</vt:lpstr>
      <vt:lpstr>Deontology</vt:lpstr>
      <vt:lpstr>Patient-centered deontology OR  Agent-centered deontology</vt:lpstr>
      <vt:lpstr>PowerPoint Presentation</vt:lpstr>
      <vt:lpstr>PowerPoint Presentation</vt:lpstr>
      <vt:lpstr>Bomb threat</vt:lpstr>
      <vt:lpstr>Virtue Ethics</vt:lpstr>
      <vt:lpstr>Virtue  Ethics</vt:lpstr>
      <vt:lpstr>Components of virtue ethics</vt:lpstr>
      <vt:lpstr>Virtue ethics</vt:lpstr>
      <vt:lpstr>Varieties of virtue ethics</vt:lpstr>
      <vt:lpstr>Challenges to virtue ethics</vt:lpstr>
      <vt:lpstr>Combining Ethical Perspectives</vt:lpstr>
      <vt:lpstr>In this class</vt:lpstr>
      <vt:lpstr>We ask questions about uses of data/AI</vt:lpstr>
      <vt:lpstr>Values</vt:lpstr>
      <vt:lpstr>Values: moral objectives</vt:lpstr>
      <vt:lpstr>Exercise: identify your values (15 min)</vt:lpstr>
      <vt:lpstr>Values: moral objectives</vt:lpstr>
      <vt:lpstr>Which of the following is an example of a consequentialism argument in favor of a use of data/AI?</vt:lpstr>
      <vt:lpstr>Ways of evaluating ethics of a use of data </vt:lpstr>
      <vt:lpstr>Self Driving Car Ethics</vt:lpstr>
      <vt:lpstr>Self Driving Car Ethics!</vt:lpstr>
      <vt:lpstr>Try it yourself!</vt:lpstr>
      <vt:lpstr>Let’s Discuss</vt:lpstr>
      <vt:lpstr>PowerPoint Presentation</vt:lpstr>
      <vt:lpstr>Fairness</vt:lpstr>
      <vt:lpstr>Fairness and “classes” of people</vt:lpstr>
      <vt:lpstr>Fairness and “classes” of people</vt:lpstr>
      <vt:lpstr>Focus on Algorithmic Fairness</vt:lpstr>
      <vt:lpstr>“Recidivism”</vt:lpstr>
      <vt:lpstr>COMPAS</vt:lpstr>
      <vt:lpstr>COMPAS</vt:lpstr>
      <vt:lpstr>What do they “predict”?</vt:lpstr>
      <vt:lpstr>Dataset</vt:lpstr>
      <vt:lpstr>Does the risk score predict the outcome?</vt:lpstr>
      <vt:lpstr>How should we define “high risk”</vt:lpstr>
      <vt:lpstr>Is the algorithm fair to people of different races?</vt:lpstr>
      <vt:lpstr>Confusion matrix</vt:lpstr>
      <vt:lpstr>Confusion matrix</vt:lpstr>
      <vt:lpstr>Overall</vt:lpstr>
      <vt:lpstr>In-Class Assignment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 840 Data Ethics: analytics in social context</dc:title>
  <dc:creator>Dokyun Lee</dc:creator>
  <cp:lastModifiedBy>Lee, Dokyun</cp:lastModifiedBy>
  <cp:revision>32</cp:revision>
  <dcterms:created xsi:type="dcterms:W3CDTF">2022-01-06T03:05:49Z</dcterms:created>
  <dcterms:modified xsi:type="dcterms:W3CDTF">2023-05-23T22:40:10Z</dcterms:modified>
</cp:coreProperties>
</file>